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455" r:id="rId4"/>
    <p:sldId id="457" r:id="rId5"/>
    <p:sldId id="462" r:id="rId6"/>
    <p:sldId id="483" r:id="rId7"/>
    <p:sldId id="480" r:id="rId8"/>
    <p:sldId id="476" r:id="rId9"/>
    <p:sldId id="479" r:id="rId10"/>
    <p:sldId id="473" r:id="rId11"/>
    <p:sldId id="484" r:id="rId12"/>
    <p:sldId id="474" r:id="rId13"/>
    <p:sldId id="477" r:id="rId14"/>
    <p:sldId id="472" r:id="rId15"/>
    <p:sldId id="475" r:id="rId16"/>
    <p:sldId id="416" r:id="rId17"/>
    <p:sldId id="481" r:id="rId1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orient="horz" pos="422">
          <p15:clr>
            <a:srgbClr val="A4A3A4"/>
          </p15:clr>
        </p15:guide>
        <p15:guide id="3" orient="horz" pos="161">
          <p15:clr>
            <a:srgbClr val="A4A3A4"/>
          </p15:clr>
        </p15:guide>
        <p15:guide id="4" orient="horz" pos="2949">
          <p15:clr>
            <a:srgbClr val="A4A3A4"/>
          </p15:clr>
        </p15:guide>
        <p15:guide id="5" orient="horz" pos="4083">
          <p15:clr>
            <a:srgbClr val="A4A3A4"/>
          </p15:clr>
        </p15:guide>
        <p15:guide id="6" pos="2880">
          <p15:clr>
            <a:srgbClr val="A4A3A4"/>
          </p15:clr>
        </p15:guide>
        <p15:guide id="7" pos="1791">
          <p15:clr>
            <a:srgbClr val="A4A3A4"/>
          </p15:clr>
        </p15:guide>
        <p15:guide id="8" pos="160">
          <p15:clr>
            <a:srgbClr val="A4A3A4"/>
          </p15:clr>
        </p15:guide>
        <p15:guide id="9" pos="5602">
          <p15:clr>
            <a:srgbClr val="A4A3A4"/>
          </p15:clr>
        </p15:guide>
        <p15:guide id="10" pos="43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7727" autoAdjust="0"/>
  </p:normalViewPr>
  <p:slideViewPr>
    <p:cSldViewPr showGuides="1">
      <p:cViewPr varScale="1">
        <p:scale>
          <a:sx n="112" d="100"/>
          <a:sy n="112" d="100"/>
        </p:scale>
        <p:origin x="1914" y="96"/>
      </p:cViewPr>
      <p:guideLst>
        <p:guide orient="horz" pos="1021"/>
        <p:guide orient="horz" pos="422"/>
        <p:guide orient="horz" pos="161"/>
        <p:guide orient="horz" pos="2949"/>
        <p:guide orient="horz" pos="4083"/>
        <p:guide pos="2880"/>
        <p:guide pos="1791"/>
        <p:guide pos="160"/>
        <p:guide pos="5602"/>
        <p:guide pos="435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45687E1-3159-486C-885D-AF015674462D}" type="datetimeFigureOut">
              <a:rPr lang="de-DE" smtClean="0"/>
              <a:pPr/>
              <a:t>25.03.2017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9F80333-F327-4106-8F28-C26D5AC1CAC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15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80333-F327-4106-8F28-C26D5AC1CAC1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80333-F327-4106-8F28-C26D5AC1CAC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04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000" y="1620000"/>
            <a:ext cx="6264000" cy="13860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0000"/>
            <a:ext cx="626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912000" y="2793747"/>
            <a:ext cx="2160000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Urban</a:t>
            </a:r>
            <a:r>
              <a:rPr lang="de-DE" sz="800" spc="300" baseline="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baseline="0" dirty="0" err="1">
                <a:solidFill>
                  <a:schemeClr val="bg2"/>
                </a:solidFill>
                <a:latin typeface="Euphemia" pitchFamily="34" charset="0"/>
              </a:rPr>
              <a:t>development</a:t>
            </a:r>
            <a:endParaRPr lang="de-DE" sz="800" spc="300" dirty="0">
              <a:solidFill>
                <a:schemeClr val="bg2"/>
              </a:solidFill>
              <a:latin typeface="Euphemia" pitchFamily="34" charset="0"/>
            </a:endParaRPr>
          </a:p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Citymarketing</a:t>
            </a:r>
          </a:p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Citymanagement</a:t>
            </a:r>
          </a:p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Regional </a:t>
            </a:r>
            <a:r>
              <a:rPr lang="de-DE" sz="800" spc="300" dirty="0" err="1">
                <a:solidFill>
                  <a:schemeClr val="bg2"/>
                </a:solidFill>
                <a:latin typeface="Euphemia" pitchFamily="34" charset="0"/>
              </a:rPr>
              <a:t>marketing</a:t>
            </a:r>
            <a:endParaRPr lang="de-DE" sz="800" spc="300" dirty="0">
              <a:solidFill>
                <a:schemeClr val="bg2"/>
              </a:solidFill>
              <a:latin typeface="Euphemia" pitchFamily="34" charset="0"/>
            </a:endParaRPr>
          </a:p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Retail</a:t>
            </a:r>
            <a:r>
              <a:rPr lang="de-DE" sz="800" spc="300" baseline="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baseline="0" dirty="0" err="1">
                <a:solidFill>
                  <a:schemeClr val="bg2"/>
                </a:solidFill>
                <a:latin typeface="Euphemia" pitchFamily="34" charset="0"/>
              </a:rPr>
              <a:t>trade</a:t>
            </a:r>
            <a:r>
              <a:rPr lang="de-DE" sz="800" spc="300" baseline="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baseline="0" dirty="0" err="1">
                <a:solidFill>
                  <a:schemeClr val="bg2"/>
                </a:solidFill>
                <a:latin typeface="Euphemia" pitchFamily="34" charset="0"/>
              </a:rPr>
              <a:t>concepts</a:t>
            </a:r>
            <a:endParaRPr lang="de-DE" sz="800" spc="300" dirty="0">
              <a:solidFill>
                <a:schemeClr val="bg2"/>
              </a:solidFill>
              <a:latin typeface="Euphemia" pitchFamily="34" charset="0"/>
            </a:endParaRPr>
          </a:p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Real </a:t>
            </a:r>
            <a:r>
              <a:rPr lang="de-DE" sz="800" spc="300" dirty="0" err="1">
                <a:solidFill>
                  <a:schemeClr val="bg2"/>
                </a:solidFill>
                <a:latin typeface="Euphemia" pitchFamily="34" charset="0"/>
              </a:rPr>
              <a:t>estate</a:t>
            </a: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dirty="0" err="1">
                <a:solidFill>
                  <a:schemeClr val="bg2"/>
                </a:solidFill>
                <a:latin typeface="Euphemia" pitchFamily="34" charset="0"/>
              </a:rPr>
              <a:t>development</a:t>
            </a:r>
            <a:endParaRPr lang="de-DE" sz="800" spc="300" dirty="0">
              <a:solidFill>
                <a:schemeClr val="bg2"/>
              </a:solidFill>
              <a:latin typeface="Euphemia" pitchFamily="34" charset="0"/>
            </a:endParaRPr>
          </a:p>
          <a:p>
            <a:pPr>
              <a:lnSpc>
                <a:spcPct val="250000"/>
              </a:lnSpc>
            </a:pP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Cultural</a:t>
            </a:r>
            <a:r>
              <a:rPr lang="de-DE" sz="800" spc="300" baseline="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baseline="0" dirty="0" err="1">
                <a:solidFill>
                  <a:schemeClr val="bg2"/>
                </a:solidFill>
                <a:latin typeface="Euphemia" pitchFamily="34" charset="0"/>
              </a:rPr>
              <a:t>city</a:t>
            </a:r>
            <a:r>
              <a:rPr lang="de-DE" sz="800" spc="300" baseline="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baseline="0" dirty="0" err="1">
                <a:solidFill>
                  <a:schemeClr val="bg2"/>
                </a:solidFill>
                <a:latin typeface="Euphemia" pitchFamily="34" charset="0"/>
              </a:rPr>
              <a:t>concepts</a:t>
            </a:r>
            <a:endParaRPr lang="de-DE" sz="800" spc="300" dirty="0">
              <a:solidFill>
                <a:schemeClr val="bg2"/>
              </a:solidFill>
              <a:latin typeface="Euphemia" pitchFamily="34" charset="0"/>
            </a:endParaRPr>
          </a:p>
          <a:p>
            <a:pPr>
              <a:lnSpc>
                <a:spcPct val="250000"/>
              </a:lnSpc>
            </a:pPr>
            <a:r>
              <a:rPr lang="de-DE" sz="800" spc="300" dirty="0" err="1">
                <a:solidFill>
                  <a:schemeClr val="bg2"/>
                </a:solidFill>
                <a:latin typeface="Euphemia" pitchFamily="34" charset="0"/>
              </a:rPr>
              <a:t>Tourism</a:t>
            </a:r>
            <a:r>
              <a:rPr lang="de-DE" sz="800" spc="300" dirty="0">
                <a:solidFill>
                  <a:schemeClr val="bg2"/>
                </a:solidFill>
                <a:latin typeface="Euphemia" pitchFamily="34" charset="0"/>
              </a:rPr>
              <a:t> </a:t>
            </a:r>
            <a:r>
              <a:rPr lang="de-DE" sz="800" spc="300" dirty="0" err="1">
                <a:solidFill>
                  <a:schemeClr val="bg2"/>
                </a:solidFill>
                <a:latin typeface="Euphemia" pitchFamily="34" charset="0"/>
              </a:rPr>
              <a:t>development</a:t>
            </a:r>
            <a:endParaRPr lang="de-DE" sz="800" spc="300" dirty="0">
              <a:solidFill>
                <a:schemeClr val="bg2"/>
              </a:solidFill>
              <a:latin typeface="Euphemia" pitchFamily="34" charset="0"/>
            </a:endParaRPr>
          </a:p>
        </p:txBody>
      </p:sp>
      <p:sp>
        <p:nvSpPr>
          <p:cNvPr id="8" name="Textplatzhalter 11"/>
          <p:cNvSpPr txBox="1">
            <a:spLocks/>
          </p:cNvSpPr>
          <p:nvPr userDrawn="1"/>
        </p:nvSpPr>
        <p:spPr bwMode="auto">
          <a:xfrm>
            <a:off x="3059832" y="972000"/>
            <a:ext cx="5832648" cy="360000"/>
          </a:xfrm>
          <a:prstGeom prst="rect">
            <a:avLst/>
          </a:prstGeom>
        </p:spPr>
        <p:txBody>
          <a:bodyPr lIns="0" tIns="46800" rIns="0" bIns="46800" anchor="t" anchorCtr="0">
            <a:noAutofit/>
          </a:bodyPr>
          <a:lstStyle>
            <a:lvl1pPr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 algn="r" fontAlgn="base">
              <a:spcAft>
                <a:spcPts val="300"/>
              </a:spcAft>
              <a:buClr>
                <a:srgbClr val="B20004"/>
              </a:buClr>
              <a:buSzPct val="80000"/>
              <a:defRPr/>
            </a:pPr>
            <a:r>
              <a:rPr lang="de-DE" sz="1100" kern="0" dirty="0">
                <a:solidFill>
                  <a:schemeClr val="bg2"/>
                </a:solidFill>
                <a:latin typeface="Euphemia" pitchFamily="34" charset="0"/>
              </a:rPr>
              <a:t>CIMA </a:t>
            </a:r>
            <a:r>
              <a:rPr lang="de-DE" sz="1100" kern="0" dirty="0" err="1">
                <a:solidFill>
                  <a:schemeClr val="bg2"/>
                </a:solidFill>
                <a:latin typeface="Euphemia" pitchFamily="34" charset="0"/>
              </a:rPr>
              <a:t>Consult</a:t>
            </a:r>
            <a:r>
              <a:rPr lang="de-DE" sz="1100" kern="0" dirty="0">
                <a:solidFill>
                  <a:schemeClr val="bg2"/>
                </a:solidFill>
                <a:latin typeface="Euphemia" pitchFamily="34" charset="0"/>
              </a:rPr>
              <a:t> + Management GmbH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250825" y="3024000"/>
            <a:ext cx="5040000" cy="158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4081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4000" y="1620000"/>
            <a:ext cx="6048000" cy="486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B2A6-1AB1-46BC-B082-847D469CAF71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52000" y="1619999"/>
            <a:ext cx="2340000" cy="486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9397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620000"/>
            <a:ext cx="6192000" cy="486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12000" y="6552000"/>
            <a:ext cx="1368000" cy="180000"/>
          </a:xfrm>
        </p:spPr>
        <p:txBody>
          <a:bodyPr/>
          <a:lstStyle/>
          <a:p>
            <a:fld id="{249F1339-7C90-434F-B7EB-0A192860A13B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912000" y="1619999"/>
            <a:ext cx="1980000" cy="486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286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unten 7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620000"/>
            <a:ext cx="8640000" cy="216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AA03-FDE5-40FB-A00A-16A51BF3B4A9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52000" y="3960000"/>
            <a:ext cx="8639175" cy="25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5217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2000" y="1620000"/>
            <a:ext cx="5940000" cy="468000"/>
          </a:xfrm>
        </p:spPr>
        <p:txBody>
          <a:bodyPr rIns="72000" anchor="t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Vielen Dank…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A3-42B2-4F12-B704-47B8D6087F21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4"/>
          </p:nvPr>
        </p:nvSpPr>
        <p:spPr>
          <a:xfrm>
            <a:off x="972000" y="2700000"/>
            <a:ext cx="7200000" cy="360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8814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2000" y="1620000"/>
            <a:ext cx="7920000" cy="486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Aft>
                <a:spcPts val="1800"/>
              </a:spcAft>
              <a:defRPr b="0"/>
            </a:lvl2pPr>
            <a:lvl3pPr marL="0" indent="0">
              <a:spcAft>
                <a:spcPts val="600"/>
              </a:spcAft>
              <a:buNone/>
              <a:defRPr sz="1800" b="1"/>
            </a:lvl3pPr>
            <a:lvl4pPr marL="0" indent="0">
              <a:buNone/>
              <a:defRPr sz="3600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001C-A91C-48A2-AD3B-26A35930C6BD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6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tere 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2000" y="1620000"/>
            <a:ext cx="3600000" cy="277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2"/>
                </a:solidFill>
              </a:defRPr>
            </a:lvl2pPr>
            <a:lvl5pPr marL="0" indent="0">
              <a:spcAft>
                <a:spcPts val="0"/>
              </a:spcAft>
              <a:buNone/>
              <a:defRPr sz="480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F18-C77B-472D-9C5A-A1C70B856C58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400000" y="1980000"/>
            <a:ext cx="2592000" cy="36718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9798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traggeber / Auftragneh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A45-55FD-4B0D-AF58-35863C274979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52000" y="3420000"/>
            <a:ext cx="4248000" cy="306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4572000" y="3420000"/>
            <a:ext cx="4248000" cy="306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24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08FB-AA4F-4620-BEBE-DEFF08AAAAD4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34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10A5-F173-4D5E-964C-719D4F3F78CD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85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F58C-B106-464D-83E9-5EFD78BE3591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892480" y="6309320"/>
            <a:ext cx="323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5005B-17B3-4325-A340-60C6CE6126C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D66C-2CEB-44CA-93E0-460B6676454E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46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ftungs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4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4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4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sz="14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4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4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4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D66C-2CEB-44CA-93E0-460B6676454E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Textplatzhalter 11"/>
          <p:cNvSpPr txBox="1">
            <a:spLocks/>
          </p:cNvSpPr>
          <p:nvPr userDrawn="1"/>
        </p:nvSpPr>
        <p:spPr bwMode="auto">
          <a:xfrm>
            <a:off x="3059832" y="972000"/>
            <a:ext cx="5832648" cy="360000"/>
          </a:xfrm>
          <a:prstGeom prst="rect">
            <a:avLst/>
          </a:prstGeom>
        </p:spPr>
        <p:txBody>
          <a:bodyPr lIns="0" tIns="46800" rIns="0" bIns="46800" anchor="t" anchorCtr="0">
            <a:noAutofit/>
          </a:bodyPr>
          <a:lstStyle>
            <a:lvl1pPr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 algn="r" fontAlgn="base">
              <a:spcAft>
                <a:spcPts val="300"/>
              </a:spcAft>
              <a:buClr>
                <a:srgbClr val="B20004"/>
              </a:buClr>
              <a:buSzPct val="80000"/>
              <a:defRPr/>
            </a:pPr>
            <a:r>
              <a:rPr lang="de-DE" sz="1100" kern="0" dirty="0">
                <a:solidFill>
                  <a:schemeClr val="bg2"/>
                </a:solidFill>
                <a:latin typeface="Euphemia" pitchFamily="34" charset="0"/>
              </a:rPr>
              <a:t>CIMA Beratung + Management GmbH</a:t>
            </a:r>
          </a:p>
        </p:txBody>
      </p:sp>
    </p:spTree>
    <p:extLst>
      <p:ext uri="{BB962C8B-B14F-4D97-AF65-F5344CB8AC3E}">
        <p14:creationId xmlns:p14="http://schemas.microsoft.com/office/powerpoint/2010/main" val="341367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4860000"/>
            <a:ext cx="7200000" cy="360000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F2F4-5C31-4327-A74E-554296E1836A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4"/>
          </p:nvPr>
        </p:nvSpPr>
        <p:spPr>
          <a:xfrm>
            <a:off x="972000" y="1620000"/>
            <a:ext cx="7200000" cy="32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971550" y="5220000"/>
            <a:ext cx="3528000" cy="12525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644000" y="5220000"/>
            <a:ext cx="3528000" cy="12525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8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8589" y="1615133"/>
            <a:ext cx="8640000" cy="47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178000"/>
            <a:ext cx="3600000" cy="180000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16C1-CC68-4322-9773-B6AE6CF2082A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5076056" y="2132856"/>
            <a:ext cx="3274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Stadtentwicklung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Marketing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Regionalwirtschaft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Einzelhandel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Wirtschaftsförderung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Citymanagement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Immobilien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Organisationsberatung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Kultur</a:t>
            </a:r>
          </a:p>
          <a:p>
            <a:pPr>
              <a:lnSpc>
                <a:spcPct val="250000"/>
              </a:lnSpc>
            </a:pPr>
            <a:r>
              <a:rPr lang="de-DE" sz="1200" spc="300" dirty="0">
                <a:solidFill>
                  <a:schemeClr val="bg1"/>
                </a:solidFill>
                <a:latin typeface="Euphemia" pitchFamily="34" charset="0"/>
              </a:rPr>
              <a:t>Tourismus</a:t>
            </a:r>
          </a:p>
        </p:txBody>
      </p:sp>
    </p:spTree>
    <p:extLst>
      <p:ext uri="{BB962C8B-B14F-4D97-AF65-F5344CB8AC3E}">
        <p14:creationId xmlns:p14="http://schemas.microsoft.com/office/powerpoint/2010/main" val="27401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000" y="972000"/>
            <a:ext cx="3240000" cy="1296000"/>
          </a:xfrm>
        </p:spPr>
        <p:txBody>
          <a:bodyPr rIns="72000" anchor="t"/>
          <a:lstStyle>
            <a:lvl1pPr algn="r">
              <a:defRPr sz="2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EB19-D9B9-458C-B347-3CE25086714D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4"/>
          </p:nvPr>
        </p:nvSpPr>
        <p:spPr>
          <a:xfrm>
            <a:off x="972000" y="2700000"/>
            <a:ext cx="7200000" cy="360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132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2000" y="1620000"/>
            <a:ext cx="7920000" cy="3060000"/>
          </a:xfrm>
        </p:spPr>
        <p:txBody>
          <a:bodyPr/>
          <a:lstStyle>
            <a:lvl1pPr>
              <a:spcAft>
                <a:spcPts val="1800"/>
              </a:spcAft>
              <a:defRPr sz="2400"/>
            </a:lvl1pPr>
            <a:lvl2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b="0"/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800" b="0"/>
            </a:lvl3pPr>
            <a:lvl4pPr marL="0" indent="0">
              <a:spcBef>
                <a:spcPts val="0"/>
              </a:spcBef>
              <a:spcAft>
                <a:spcPts val="1800"/>
              </a:spcAft>
              <a:buNone/>
              <a:defRPr sz="1800" b="0"/>
            </a:lvl4pPr>
            <a:lvl5pPr marL="0" indent="0">
              <a:spcBef>
                <a:spcPts val="0"/>
              </a:spcBef>
              <a:spcAft>
                <a:spcPts val="1800"/>
              </a:spcAft>
              <a:buNone/>
              <a:defRPr sz="1800" b="0"/>
            </a:lvl5pPr>
            <a:lvl6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b="0"/>
            </a:lvl6pPr>
            <a:lvl7pPr marL="0" indent="0">
              <a:spcBef>
                <a:spcPts val="0"/>
              </a:spcBef>
              <a:spcAft>
                <a:spcPts val="1800"/>
              </a:spcAft>
              <a:buNone/>
              <a:defRPr sz="1800" b="0"/>
            </a:lvl7pPr>
            <a:lvl8pPr marL="0" indent="0">
              <a:spcBef>
                <a:spcPts val="0"/>
              </a:spcBef>
              <a:spcAft>
                <a:spcPts val="1800"/>
              </a:spcAft>
              <a:buNone/>
              <a:defRPr sz="1800" b="0"/>
            </a:lvl8pPr>
            <a:lvl9pPr marL="0" indent="0">
              <a:spcBef>
                <a:spcPts val="0"/>
              </a:spcBef>
              <a:spcAft>
                <a:spcPts val="1800"/>
              </a:spcAft>
              <a:buNone/>
              <a:defRPr sz="1800" b="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3141-8128-4EE6-B765-1060C013A62A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04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unten 5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620000"/>
            <a:ext cx="8640000" cy="288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7F34-C130-4F75-8B2E-63C343184479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52000" y="4681538"/>
            <a:ext cx="8639175" cy="1800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1707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und Bild unten 5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620000"/>
            <a:ext cx="4248000" cy="288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A0C8-0756-4F4C-9586-B661A0EC1148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52000" y="666000"/>
            <a:ext cx="6300000" cy="30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52000" y="4681538"/>
            <a:ext cx="8639175" cy="1800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4644000" y="1620000"/>
            <a:ext cx="4248000" cy="2880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9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2000" y="252000"/>
            <a:ext cx="6300000" cy="41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00" y="1620000"/>
            <a:ext cx="86400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52000" y="6552000"/>
            <a:ext cx="216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fld id="{804E676F-A5BE-4BFA-BAC0-DF093E6338BA}" type="datetime1">
              <a:rPr lang="de-DE" smtClean="0"/>
              <a:pPr/>
              <a:t>25.03.2017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60000" y="972000"/>
            <a:ext cx="58320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000" y="6552000"/>
            <a:ext cx="54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D546CEF8-F263-4CDA-95C7-0A0B3F61D9F0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 bwMode="gray">
          <a:xfrm>
            <a:off x="251999" y="972000"/>
            <a:ext cx="86400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60000"/>
            <a:ext cx="1980000" cy="4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4" r:id="rId9"/>
    <p:sldLayoutId id="2147483661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54" r:id="rId17"/>
    <p:sldLayoutId id="2147483655" r:id="rId18"/>
    <p:sldLayoutId id="2147483670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0" indent="0" algn="just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bg2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Symbol" panose="05050102010706020507" pitchFamily="18" charset="2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www.cima.co.at/" TargetMode="External"/><Relationship Id="rId4" Type="http://schemas.openxmlformats.org/officeDocument/2006/relationships/hyperlink" Target="mailto:cima@cima.co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ima.de/" TargetMode="External"/><Relationship Id="rId4" Type="http://schemas.openxmlformats.org/officeDocument/2006/relationships/hyperlink" Target="http://www.cima.co.a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2000" y="1268760"/>
            <a:ext cx="7560360" cy="864096"/>
          </a:xfrm>
        </p:spPr>
        <p:txBody>
          <a:bodyPr/>
          <a:lstStyle/>
          <a:p>
            <a:pPr>
              <a:defRPr/>
            </a:pPr>
            <a:r>
              <a:rPr lang="de-DE" kern="0" dirty="0"/>
              <a:t>Town </a:t>
            </a:r>
            <a:r>
              <a:rPr lang="de-DE" kern="0" dirty="0" err="1"/>
              <a:t>Centre</a:t>
            </a:r>
            <a:r>
              <a:rPr lang="de-DE" kern="0" dirty="0"/>
              <a:t> Management in Austria</a:t>
            </a:r>
            <a:br>
              <a:rPr lang="de-DE" kern="0" dirty="0"/>
            </a:br>
            <a:r>
              <a:rPr lang="de-DE" sz="2000" kern="0" dirty="0" err="1"/>
              <a:t>concrete</a:t>
            </a:r>
            <a:r>
              <a:rPr lang="de-DE" sz="2000" kern="0" dirty="0"/>
              <a:t> </a:t>
            </a:r>
            <a:r>
              <a:rPr lang="de-DE" sz="2000" kern="0" dirty="0" err="1"/>
              <a:t>projects</a:t>
            </a:r>
            <a:r>
              <a:rPr lang="de-DE" sz="2000" kern="0" dirty="0"/>
              <a:t> </a:t>
            </a:r>
            <a:r>
              <a:rPr lang="de-DE" sz="2000" kern="0" dirty="0" err="1"/>
              <a:t>and</a:t>
            </a:r>
            <a:r>
              <a:rPr lang="de-DE" sz="2000" kern="0" dirty="0"/>
              <a:t> </a:t>
            </a:r>
            <a:r>
              <a:rPr lang="de-DE" sz="2000" kern="0" dirty="0" err="1"/>
              <a:t>good</a:t>
            </a:r>
            <a:r>
              <a:rPr lang="de-DE" sz="2000" kern="0" dirty="0"/>
              <a:t> </a:t>
            </a:r>
            <a:r>
              <a:rPr lang="de-DE" sz="2000" kern="0" dirty="0" err="1"/>
              <a:t>practice</a:t>
            </a:r>
            <a:endParaRPr lang="de-DE" sz="2000" b="0" kern="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6264000" cy="1512168"/>
          </a:xfrm>
        </p:spPr>
        <p:txBody>
          <a:bodyPr/>
          <a:lstStyle/>
          <a:p>
            <a:r>
              <a:rPr lang="de-DE" kern="0" dirty="0"/>
              <a:t>Roland Murauer</a:t>
            </a:r>
          </a:p>
          <a:p>
            <a:r>
              <a:rPr lang="de-DE" kern="0" dirty="0"/>
              <a:t>CIMA Austria</a:t>
            </a:r>
          </a:p>
          <a:p>
            <a:endParaRPr lang="de-DE" b="0" kern="0" dirty="0"/>
          </a:p>
          <a:p>
            <a:r>
              <a:rPr lang="de-DE" b="0" kern="0" dirty="0"/>
              <a:t>4th international SME Conference</a:t>
            </a:r>
          </a:p>
          <a:p>
            <a:r>
              <a:rPr lang="de-DE" b="0" kern="0" dirty="0" err="1"/>
              <a:t>Postojna</a:t>
            </a:r>
            <a:r>
              <a:rPr lang="de-DE" b="0" kern="0" dirty="0"/>
              <a:t>, </a:t>
            </a:r>
            <a:r>
              <a:rPr lang="de-DE" b="0" kern="0" dirty="0" err="1"/>
              <a:t>Slovenia</a:t>
            </a:r>
            <a:endParaRPr lang="de-DE" b="0" kern="0" dirty="0"/>
          </a:p>
          <a:p>
            <a:r>
              <a:rPr lang="de-DE" b="0" kern="0" dirty="0"/>
              <a:t>28th </a:t>
            </a:r>
            <a:r>
              <a:rPr lang="de-DE" b="0" kern="0" dirty="0" err="1"/>
              <a:t>of</a:t>
            </a:r>
            <a:r>
              <a:rPr lang="de-DE" b="0" kern="0" dirty="0"/>
              <a:t> March 2017</a:t>
            </a:r>
          </a:p>
          <a:p>
            <a:endParaRPr lang="de-DE" b="0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5" y="2348880"/>
            <a:ext cx="3666927" cy="23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02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6“ – TCM Ried im Innkreis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980728"/>
            <a:ext cx="2551172" cy="14259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2526576"/>
            <a:ext cx="2119124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Ried/</a:t>
            </a:r>
            <a:r>
              <a:rPr lang="de-DE" sz="1400" b="1" dirty="0" err="1"/>
              <a:t>Upper</a:t>
            </a:r>
            <a:r>
              <a:rPr lang="de-DE" sz="1400" b="1" dirty="0"/>
              <a:t> Austria</a:t>
            </a:r>
          </a:p>
          <a:p>
            <a:pPr algn="ctr"/>
            <a:r>
              <a:rPr lang="de-DE" sz="1200" dirty="0"/>
              <a:t>11.000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1995</a:t>
            </a:r>
          </a:p>
          <a:p>
            <a:pPr algn="ctr"/>
            <a:r>
              <a:rPr lang="de-DE" sz="1200" dirty="0"/>
              <a:t>680.000 €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8" y="3720730"/>
            <a:ext cx="1247775" cy="7239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4725144"/>
            <a:ext cx="2618072" cy="1745381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203848" y="1052736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one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first</a:t>
            </a:r>
            <a:r>
              <a:rPr lang="de-AT" sz="1600" kern="0" dirty="0">
                <a:solidFill>
                  <a:schemeClr val="bg2"/>
                </a:solidFill>
              </a:rPr>
              <a:t> professional TCM </a:t>
            </a:r>
            <a:r>
              <a:rPr lang="de-AT" sz="1600" kern="0" dirty="0" err="1">
                <a:solidFill>
                  <a:schemeClr val="bg2"/>
                </a:solidFill>
              </a:rPr>
              <a:t>units</a:t>
            </a:r>
            <a:r>
              <a:rPr lang="de-AT" sz="1600" kern="0" dirty="0">
                <a:solidFill>
                  <a:schemeClr val="bg2"/>
                </a:solidFill>
              </a:rPr>
              <a:t> in Austria</a:t>
            </a: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2017 </a:t>
            </a:r>
            <a:r>
              <a:rPr lang="de-AT" sz="1600" kern="0" dirty="0" err="1">
                <a:solidFill>
                  <a:schemeClr val="bg2"/>
                </a:solidFill>
              </a:rPr>
              <a:t>starts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two</a:t>
            </a:r>
            <a:r>
              <a:rPr lang="de-AT" sz="1600" kern="0" dirty="0">
                <a:solidFill>
                  <a:schemeClr val="bg2"/>
                </a:solidFill>
              </a:rPr>
              <a:t> innovative </a:t>
            </a:r>
            <a:r>
              <a:rPr lang="de-AT" sz="1600" kern="0" dirty="0" err="1">
                <a:solidFill>
                  <a:schemeClr val="bg2"/>
                </a:solidFill>
              </a:rPr>
              <a:t>projects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b="1" kern="0" dirty="0">
                <a:solidFill>
                  <a:schemeClr val="bg2"/>
                </a:solidFill>
              </a:rPr>
              <a:t>„</a:t>
            </a:r>
            <a:r>
              <a:rPr lang="de-AT" sz="1400" b="1" kern="0" dirty="0" err="1">
                <a:solidFill>
                  <a:schemeClr val="bg2"/>
                </a:solidFill>
              </a:rPr>
              <a:t>stadtup</a:t>
            </a:r>
            <a:r>
              <a:rPr lang="de-AT" sz="1400" b="1" kern="0" dirty="0">
                <a:solidFill>
                  <a:schemeClr val="bg2"/>
                </a:solidFill>
              </a:rPr>
              <a:t> Ried“ </a:t>
            </a:r>
            <a:r>
              <a:rPr lang="de-AT" sz="1400" kern="0" dirty="0">
                <a:solidFill>
                  <a:schemeClr val="bg2"/>
                </a:solidFill>
              </a:rPr>
              <a:t>– </a:t>
            </a:r>
            <a:r>
              <a:rPr lang="de-AT" sz="1400" kern="0" dirty="0" err="1">
                <a:solidFill>
                  <a:schemeClr val="bg2"/>
                </a:solidFill>
              </a:rPr>
              <a:t>business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contest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for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new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enterprise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settlements</a:t>
            </a:r>
            <a:r>
              <a:rPr lang="de-AT" sz="1400" kern="0" dirty="0">
                <a:solidFill>
                  <a:schemeClr val="bg2"/>
                </a:solidFill>
              </a:rPr>
              <a:t> in </a:t>
            </a:r>
            <a:r>
              <a:rPr lang="de-AT" sz="1400" kern="0" dirty="0" err="1">
                <a:solidFill>
                  <a:schemeClr val="bg2"/>
                </a:solidFill>
              </a:rPr>
              <a:t>the</a:t>
            </a:r>
            <a:r>
              <a:rPr lang="de-AT" sz="1400" kern="0" dirty="0">
                <a:solidFill>
                  <a:schemeClr val="bg2"/>
                </a:solidFill>
              </a:rPr>
              <a:t> City </a:t>
            </a:r>
            <a:r>
              <a:rPr lang="de-AT" sz="1400" kern="0" dirty="0" err="1">
                <a:solidFill>
                  <a:schemeClr val="bg2"/>
                </a:solidFill>
              </a:rPr>
              <a:t>Centre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endParaRPr lang="de-AT" sz="1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b="1" kern="0" dirty="0">
                <a:solidFill>
                  <a:schemeClr val="bg2"/>
                </a:solidFill>
              </a:rPr>
              <a:t>„Ried </a:t>
            </a:r>
            <a:r>
              <a:rPr lang="de-AT" sz="1400" b="1" kern="0" dirty="0" err="1">
                <a:solidFill>
                  <a:schemeClr val="bg2"/>
                </a:solidFill>
              </a:rPr>
              <a:t>donates</a:t>
            </a:r>
            <a:r>
              <a:rPr lang="de-AT" sz="1400" b="1" kern="0" dirty="0">
                <a:solidFill>
                  <a:schemeClr val="bg2"/>
                </a:solidFill>
              </a:rPr>
              <a:t> </a:t>
            </a:r>
            <a:r>
              <a:rPr lang="de-AT" sz="1400" b="1" kern="0" dirty="0" err="1">
                <a:solidFill>
                  <a:schemeClr val="bg2"/>
                </a:solidFill>
              </a:rPr>
              <a:t>joy</a:t>
            </a:r>
            <a:r>
              <a:rPr lang="de-AT" sz="1400" b="1" kern="0" dirty="0">
                <a:solidFill>
                  <a:schemeClr val="bg2"/>
                </a:solidFill>
              </a:rPr>
              <a:t>“ </a:t>
            </a:r>
            <a:r>
              <a:rPr lang="de-AT" sz="1400" kern="0" dirty="0">
                <a:solidFill>
                  <a:schemeClr val="bg2"/>
                </a:solidFill>
              </a:rPr>
              <a:t>– digital </a:t>
            </a:r>
            <a:r>
              <a:rPr lang="de-AT" sz="1400" kern="0" dirty="0" err="1">
                <a:solidFill>
                  <a:schemeClr val="bg2"/>
                </a:solidFill>
              </a:rPr>
              <a:t>voucher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plattform</a:t>
            </a:r>
            <a:endParaRPr lang="de-AT" sz="1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740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6“ – TCM Ried im Innkreis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372253"/>
            <a:ext cx="3770407" cy="52075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72253"/>
            <a:ext cx="4814384" cy="28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55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7“ – TCM Sankt Valentin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79" y="1052736"/>
            <a:ext cx="2190171" cy="12241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2879" y="2526576"/>
            <a:ext cx="2426913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St. Valentin/</a:t>
            </a:r>
            <a:r>
              <a:rPr lang="de-DE" sz="1400" b="1" dirty="0" err="1"/>
              <a:t>Lower</a:t>
            </a:r>
            <a:r>
              <a:rPr lang="de-DE" sz="1400" b="1" dirty="0"/>
              <a:t> Austria</a:t>
            </a:r>
          </a:p>
          <a:p>
            <a:pPr algn="ctr"/>
            <a:r>
              <a:rPr lang="de-DE" sz="1200" dirty="0"/>
              <a:t>10.000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2009</a:t>
            </a:r>
          </a:p>
          <a:p>
            <a:pPr algn="ctr"/>
            <a:r>
              <a:rPr lang="de-DE" sz="1200" dirty="0"/>
              <a:t>160.000 €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7032"/>
            <a:ext cx="2376264" cy="8984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456" y="1997565"/>
            <a:ext cx="2119567" cy="299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820" y="1997565"/>
            <a:ext cx="2119567" cy="299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aa2090f9-262d-422c-922e-56c6ebe7537a@ci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0573" y="1997566"/>
            <a:ext cx="2118331" cy="29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183940" y="1052736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local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customer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information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campaign</a:t>
            </a:r>
            <a:r>
              <a:rPr lang="de-AT" sz="1600" kern="0" dirty="0">
                <a:solidFill>
                  <a:schemeClr val="bg2"/>
                </a:solidFill>
              </a:rPr>
              <a:t> in a </a:t>
            </a:r>
            <a:r>
              <a:rPr lang="de-AT" sz="1600" kern="0" dirty="0" err="1">
                <a:solidFill>
                  <a:schemeClr val="bg2"/>
                </a:solidFill>
              </a:rPr>
              <a:t>new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and</a:t>
            </a:r>
            <a:r>
              <a:rPr lang="de-AT" sz="1600" kern="0" dirty="0">
                <a:solidFill>
                  <a:schemeClr val="bg2"/>
                </a:solidFill>
              </a:rPr>
              <a:t> smart </a:t>
            </a:r>
            <a:r>
              <a:rPr lang="de-AT" sz="1600" kern="0" dirty="0" err="1">
                <a:solidFill>
                  <a:schemeClr val="bg2"/>
                </a:solidFill>
              </a:rPr>
              <a:t>way</a:t>
            </a:r>
            <a:endParaRPr lang="de-AT" sz="1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284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8“ – TCM </a:t>
            </a:r>
            <a:r>
              <a:rPr lang="de-DE" sz="1800" kern="0" dirty="0" err="1"/>
              <a:t>old</a:t>
            </a:r>
            <a:r>
              <a:rPr lang="de-DE" sz="1800" kern="0" dirty="0"/>
              <a:t> </a:t>
            </a:r>
            <a:r>
              <a:rPr lang="de-DE" sz="1800" kern="0" dirty="0" err="1"/>
              <a:t>quarter</a:t>
            </a:r>
            <a:r>
              <a:rPr lang="de-DE" sz="1800" kern="0" dirty="0"/>
              <a:t> </a:t>
            </a:r>
            <a:r>
              <a:rPr lang="de-DE" sz="1800" kern="0" dirty="0" err="1"/>
              <a:t>of</a:t>
            </a:r>
            <a:r>
              <a:rPr lang="de-DE" sz="1800" kern="0" dirty="0"/>
              <a:t> Salzburg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980728"/>
            <a:ext cx="2375784" cy="13278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2879" y="2526576"/>
            <a:ext cx="2426913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City </a:t>
            </a:r>
            <a:r>
              <a:rPr lang="de-DE" sz="1400" b="1" dirty="0" err="1"/>
              <a:t>of</a:t>
            </a:r>
            <a:r>
              <a:rPr lang="de-DE" sz="1400" b="1" dirty="0"/>
              <a:t> Salzburg</a:t>
            </a:r>
          </a:p>
          <a:p>
            <a:pPr algn="ctr"/>
            <a:r>
              <a:rPr lang="de-DE" sz="1200" dirty="0"/>
              <a:t>150.000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2000</a:t>
            </a:r>
          </a:p>
          <a:p>
            <a:pPr algn="ctr"/>
            <a:r>
              <a:rPr lang="de-DE" sz="1200" dirty="0"/>
              <a:t>1,6 </a:t>
            </a:r>
            <a:r>
              <a:rPr lang="de-DE" sz="1200" dirty="0" err="1"/>
              <a:t>Mio</a:t>
            </a:r>
            <a:r>
              <a:rPr lang="de-DE" sz="1200" dirty="0"/>
              <a:t>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1" y="3645025"/>
            <a:ext cx="2447792" cy="1082258"/>
          </a:xfrm>
          <a:prstGeom prst="rect">
            <a:avLst/>
          </a:prstGeom>
        </p:spPr>
      </p:pic>
      <p:pic>
        <p:nvPicPr>
          <p:cNvPr id="8" name="Inhaltsplatzhalter 5" descr="ea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43808" y="4077027"/>
            <a:ext cx="3851920" cy="2569657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9" y="4727283"/>
            <a:ext cx="2426913" cy="14611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97" y="4077027"/>
            <a:ext cx="2266950" cy="2019300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3183940" y="1052736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TCM </a:t>
            </a:r>
            <a:r>
              <a:rPr lang="de-AT" sz="1600" kern="0" dirty="0" err="1">
                <a:solidFill>
                  <a:schemeClr val="bg2"/>
                </a:solidFill>
              </a:rPr>
              <a:t>unit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for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old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quarter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Salzburg</a:t>
            </a: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two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outstanding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events</a:t>
            </a:r>
            <a:endParaRPr lang="de-AT" sz="16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7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b="1" kern="0" dirty="0">
                <a:solidFill>
                  <a:schemeClr val="bg2"/>
                </a:solidFill>
              </a:rPr>
              <a:t>„</a:t>
            </a:r>
            <a:r>
              <a:rPr lang="de-AT" sz="1400" b="1" kern="0" dirty="0" err="1">
                <a:solidFill>
                  <a:schemeClr val="bg2"/>
                </a:solidFill>
              </a:rPr>
              <a:t>eat</a:t>
            </a:r>
            <a:r>
              <a:rPr lang="de-AT" sz="1400" b="1" kern="0" dirty="0">
                <a:solidFill>
                  <a:schemeClr val="bg2"/>
                </a:solidFill>
              </a:rPr>
              <a:t> &amp; </a:t>
            </a:r>
            <a:r>
              <a:rPr lang="de-AT" sz="1400" b="1" kern="0" dirty="0" err="1">
                <a:solidFill>
                  <a:schemeClr val="bg2"/>
                </a:solidFill>
              </a:rPr>
              <a:t>meet</a:t>
            </a:r>
            <a:r>
              <a:rPr lang="de-AT" sz="1400" b="1" kern="0" dirty="0">
                <a:solidFill>
                  <a:schemeClr val="bg2"/>
                </a:solidFill>
              </a:rPr>
              <a:t>“ </a:t>
            </a:r>
            <a:r>
              <a:rPr lang="de-AT" sz="1400" kern="0" dirty="0">
                <a:solidFill>
                  <a:schemeClr val="bg2"/>
                </a:solidFill>
              </a:rPr>
              <a:t>– </a:t>
            </a:r>
            <a:r>
              <a:rPr lang="de-AT" sz="1400" kern="0" dirty="0" err="1">
                <a:solidFill>
                  <a:schemeClr val="bg2"/>
                </a:solidFill>
              </a:rPr>
              <a:t>culinary</a:t>
            </a:r>
            <a:r>
              <a:rPr lang="de-AT" sz="1400" kern="0" dirty="0">
                <a:solidFill>
                  <a:schemeClr val="bg2"/>
                </a:solidFill>
              </a:rPr>
              <a:t> &amp; </a:t>
            </a:r>
            <a:r>
              <a:rPr lang="de-AT" sz="1400" kern="0" dirty="0" err="1">
                <a:solidFill>
                  <a:schemeClr val="bg2"/>
                </a:solidFill>
              </a:rPr>
              <a:t>art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events</a:t>
            </a:r>
            <a:r>
              <a:rPr lang="de-AT" sz="1400" kern="0" dirty="0">
                <a:solidFill>
                  <a:schemeClr val="bg2"/>
                </a:solidFill>
              </a:rPr>
              <a:t> in </a:t>
            </a:r>
            <a:r>
              <a:rPr lang="de-AT" sz="1400" kern="0" dirty="0" err="1">
                <a:solidFill>
                  <a:schemeClr val="bg2"/>
                </a:solidFill>
              </a:rPr>
              <a:t>the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gastronomy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of</a:t>
            </a:r>
            <a:r>
              <a:rPr lang="de-AT" sz="1400" kern="0" dirty="0">
                <a:solidFill>
                  <a:schemeClr val="bg2"/>
                </a:solidFill>
              </a:rPr>
              <a:t> Salzburg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>
                <a:solidFill>
                  <a:schemeClr val="bg2"/>
                </a:solidFill>
              </a:rPr>
              <a:t>Jazz &amp; The City – </a:t>
            </a:r>
            <a:r>
              <a:rPr lang="de-AT" sz="1400" kern="0" dirty="0" err="1">
                <a:solidFill>
                  <a:schemeClr val="bg2"/>
                </a:solidFill>
              </a:rPr>
              <a:t>music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festival</a:t>
            </a:r>
            <a:endParaRPr lang="de-AT" sz="1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292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9“ – TCM Schwanenstadt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052736"/>
            <a:ext cx="2005473" cy="11209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2879" y="2526576"/>
            <a:ext cx="2426913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Schwanenstadt/</a:t>
            </a:r>
            <a:r>
              <a:rPr lang="de-DE" sz="1400" b="1" dirty="0" err="1"/>
              <a:t>Upper</a:t>
            </a:r>
            <a:r>
              <a:rPr lang="de-DE" sz="1400" b="1" dirty="0"/>
              <a:t> Austria</a:t>
            </a:r>
          </a:p>
          <a:p>
            <a:pPr algn="ctr"/>
            <a:r>
              <a:rPr lang="de-DE" sz="1200" dirty="0"/>
              <a:t>5.000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2005</a:t>
            </a:r>
          </a:p>
          <a:p>
            <a:pPr algn="ctr"/>
            <a:r>
              <a:rPr lang="de-DE" sz="1200" dirty="0"/>
              <a:t>90.000 €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7" name="Picture 9" descr="Z:\Projekte\Orts- und Stadtmarketing\aktuelle Projekte\Schwanenstadt\Umsetzungsmanagement\Gemeinschaftswerbung\PR\im plakat Einkauf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5"/>
            <a:ext cx="5596236" cy="39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9" y="3933056"/>
            <a:ext cx="2943225" cy="704850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183940" y="1268760"/>
            <a:ext cx="5688152" cy="864096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one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core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focus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TCM Schwanenstadt – </a:t>
            </a:r>
            <a:r>
              <a:rPr lang="de-AT" sz="1600" kern="0" dirty="0" err="1">
                <a:solidFill>
                  <a:schemeClr val="bg2"/>
                </a:solidFill>
              </a:rPr>
              <a:t>q</a:t>
            </a:r>
            <a:r>
              <a:rPr lang="de-AT" sz="1600" b="1" kern="0" dirty="0" err="1">
                <a:solidFill>
                  <a:schemeClr val="bg2"/>
                </a:solidFill>
              </a:rPr>
              <a:t>ualification</a:t>
            </a:r>
            <a:r>
              <a:rPr lang="de-AT" sz="1600" b="1" kern="0" dirty="0">
                <a:solidFill>
                  <a:schemeClr val="bg2"/>
                </a:solidFill>
              </a:rPr>
              <a:t> </a:t>
            </a:r>
            <a:r>
              <a:rPr lang="de-AT" sz="1600" b="1" kern="0" dirty="0" err="1">
                <a:solidFill>
                  <a:schemeClr val="bg2"/>
                </a:solidFill>
              </a:rPr>
              <a:t>programm</a:t>
            </a:r>
            <a:r>
              <a:rPr lang="de-AT" sz="1600" b="1" kern="0" dirty="0">
                <a:solidFill>
                  <a:schemeClr val="bg2"/>
                </a:solidFill>
              </a:rPr>
              <a:t> </a:t>
            </a:r>
            <a:r>
              <a:rPr lang="de-AT" sz="1600" kern="0" dirty="0">
                <a:solidFill>
                  <a:schemeClr val="bg2"/>
                </a:solidFill>
              </a:rPr>
              <a:t>(6 </a:t>
            </a:r>
            <a:r>
              <a:rPr lang="de-AT" sz="1600" kern="0" dirty="0" err="1">
                <a:solidFill>
                  <a:schemeClr val="bg2"/>
                </a:solidFill>
              </a:rPr>
              <a:t>moduls</a:t>
            </a:r>
            <a:r>
              <a:rPr lang="de-AT" sz="1600" kern="0" dirty="0">
                <a:solidFill>
                  <a:schemeClr val="bg2"/>
                </a:solidFill>
              </a:rPr>
              <a:t>) </a:t>
            </a:r>
            <a:r>
              <a:rPr lang="de-AT" sz="1600" kern="0" dirty="0" err="1">
                <a:solidFill>
                  <a:schemeClr val="bg2"/>
                </a:solidFill>
              </a:rPr>
              <a:t>for</a:t>
            </a:r>
            <a:r>
              <a:rPr lang="de-AT" sz="1600" kern="0" dirty="0">
                <a:solidFill>
                  <a:schemeClr val="bg2"/>
                </a:solidFill>
              </a:rPr>
              <a:t> City </a:t>
            </a:r>
            <a:r>
              <a:rPr lang="de-AT" sz="1600" kern="0" dirty="0" err="1">
                <a:solidFill>
                  <a:schemeClr val="bg2"/>
                </a:solidFill>
              </a:rPr>
              <a:t>Centre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employees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439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10“ – TCM Wels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6" y="1124744"/>
            <a:ext cx="2263140" cy="12687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2879" y="2526576"/>
            <a:ext cx="2426913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Wels/</a:t>
            </a:r>
            <a:r>
              <a:rPr lang="de-DE" sz="1400" b="1" dirty="0" err="1"/>
              <a:t>Upper</a:t>
            </a:r>
            <a:r>
              <a:rPr lang="de-DE" sz="1400" b="1" dirty="0"/>
              <a:t> Austria</a:t>
            </a:r>
          </a:p>
          <a:p>
            <a:pPr algn="ctr"/>
            <a:r>
              <a:rPr lang="de-DE" sz="1200" dirty="0"/>
              <a:t>60.000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1994</a:t>
            </a:r>
          </a:p>
          <a:p>
            <a:pPr algn="ctr"/>
            <a:r>
              <a:rPr lang="de-DE" sz="1200" dirty="0"/>
              <a:t>1,1 </a:t>
            </a:r>
            <a:r>
              <a:rPr lang="de-DE" sz="1200" dirty="0" err="1"/>
              <a:t>Mio</a:t>
            </a:r>
            <a:r>
              <a:rPr lang="de-DE" sz="1200" dirty="0"/>
              <a:t>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73" y="3706119"/>
            <a:ext cx="2021586" cy="20215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572" y="3284984"/>
            <a:ext cx="2538278" cy="17421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47" y="5743473"/>
            <a:ext cx="1971477" cy="10025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827" y="4504687"/>
            <a:ext cx="3076564" cy="2047313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183940" y="1052736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very</a:t>
            </a:r>
            <a:r>
              <a:rPr lang="de-AT" sz="1600" kern="0" dirty="0">
                <a:solidFill>
                  <a:schemeClr val="bg2"/>
                </a:solidFill>
              </a:rPr>
              <a:t> powerful TCM </a:t>
            </a:r>
            <a:r>
              <a:rPr lang="de-AT" sz="1600" kern="0" dirty="0" err="1">
                <a:solidFill>
                  <a:schemeClr val="bg2"/>
                </a:solidFill>
              </a:rPr>
              <a:t>and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tourism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marketing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unit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2011 – </a:t>
            </a:r>
            <a:r>
              <a:rPr lang="de-AT" sz="1600" kern="0" dirty="0" err="1">
                <a:solidFill>
                  <a:schemeClr val="bg2"/>
                </a:solidFill>
              </a:rPr>
              <a:t>development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„Welser Christmas </a:t>
            </a:r>
            <a:r>
              <a:rPr lang="de-AT" sz="1600" kern="0" dirty="0" err="1">
                <a:solidFill>
                  <a:schemeClr val="bg2"/>
                </a:solidFill>
              </a:rPr>
              <a:t>world</a:t>
            </a:r>
            <a:r>
              <a:rPr lang="de-AT" sz="1600" kern="0" dirty="0">
                <a:solidFill>
                  <a:schemeClr val="bg2"/>
                </a:solidFill>
              </a:rPr>
              <a:t>“ – </a:t>
            </a:r>
            <a:r>
              <a:rPr lang="de-AT" sz="1600" kern="0" dirty="0" err="1">
                <a:solidFill>
                  <a:schemeClr val="bg2"/>
                </a:solidFill>
              </a:rPr>
              <a:t>new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model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christmas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market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with</a:t>
            </a:r>
            <a:r>
              <a:rPr lang="de-AT" sz="1600" kern="0" dirty="0">
                <a:solidFill>
                  <a:schemeClr val="bg2"/>
                </a:solidFill>
              </a:rPr>
              <a:t> an </a:t>
            </a:r>
            <a:r>
              <a:rPr lang="de-AT" sz="1600" kern="0" dirty="0" err="1">
                <a:solidFill>
                  <a:schemeClr val="bg2"/>
                </a:solidFill>
              </a:rPr>
              <a:t>huge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ice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rink</a:t>
            </a:r>
            <a:r>
              <a:rPr lang="de-AT" sz="1600" kern="0" dirty="0">
                <a:solidFill>
                  <a:schemeClr val="bg2"/>
                </a:solidFill>
              </a:rPr>
              <a:t> in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heart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City </a:t>
            </a:r>
            <a:r>
              <a:rPr lang="de-AT" sz="1600" kern="0" dirty="0" err="1">
                <a:solidFill>
                  <a:schemeClr val="bg2"/>
                </a:solidFill>
              </a:rPr>
              <a:t>Centre</a:t>
            </a:r>
            <a:endParaRPr lang="de-AT" sz="16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7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748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011969"/>
            <a:ext cx="8555377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fr-FR" sz="2400" dirty="0">
                <a:cs typeface="Tahoma" pitchFamily="34" charset="0"/>
              </a:rPr>
              <a:t>Last but not least a </a:t>
            </a:r>
            <a:r>
              <a:rPr lang="fr-FR" sz="2400" dirty="0" err="1">
                <a:cs typeface="Tahoma" pitchFamily="34" charset="0"/>
              </a:rPr>
              <a:t>general</a:t>
            </a:r>
            <a:r>
              <a:rPr lang="fr-FR" sz="2400" dirty="0">
                <a:cs typeface="Tahoma" pitchFamily="34" charset="0"/>
              </a:rPr>
              <a:t> </a:t>
            </a:r>
            <a:r>
              <a:rPr lang="fr-FR" sz="2400" dirty="0" err="1">
                <a:cs typeface="Tahoma" pitchFamily="34" charset="0"/>
              </a:rPr>
              <a:t>advice</a:t>
            </a:r>
            <a:r>
              <a:rPr lang="fr-FR" sz="2400" dirty="0">
                <a:cs typeface="Tahoma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fr-FR" sz="2400" dirty="0">
                <a:cs typeface="Tahoma" pitchFamily="34" charset="0"/>
              </a:rPr>
              <a:t>for all TCM managers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78154" y="2564904"/>
            <a:ext cx="4828886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dirty="0">
                <a:cs typeface="Tahoma" pitchFamily="34" charset="0"/>
              </a:rPr>
              <a:t>A good hockey player plays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800" dirty="0">
                <a:cs typeface="Tahoma" pitchFamily="34" charset="0"/>
              </a:rPr>
              <a:t>where the puck is.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42286" y="4005064"/>
            <a:ext cx="5292603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dirty="0">
                <a:cs typeface="Tahoma" pitchFamily="34" charset="0"/>
              </a:rPr>
              <a:t>A great hockey player plays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800" dirty="0">
                <a:cs typeface="Tahoma" pitchFamily="34" charset="0"/>
              </a:rPr>
              <a:t>where the puck is going to be !!</a:t>
            </a:r>
          </a:p>
          <a:p>
            <a:pPr algn="ctr" eaLnBrk="0" hangingPunct="0">
              <a:spcBef>
                <a:spcPct val="20000"/>
              </a:spcBef>
            </a:pPr>
            <a:endParaRPr lang="en-US" sz="2800" b="1" dirty="0">
              <a:cs typeface="Tahoma" pitchFamily="34" charset="0"/>
            </a:endParaRPr>
          </a:p>
          <a:p>
            <a:pPr algn="r" eaLnBrk="0" hangingPunct="0">
              <a:spcBef>
                <a:spcPct val="20000"/>
              </a:spcBef>
            </a:pPr>
            <a:r>
              <a:rPr lang="en-US" sz="1400" b="1" dirty="0">
                <a:cs typeface="Tahoma" pitchFamily="34" charset="0"/>
              </a:rPr>
              <a:t>Wayne Gretzky</a:t>
            </a:r>
            <a:endParaRPr lang="fr-FR" sz="1400" b="1" dirty="0"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168352" cy="23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67744" y="1109017"/>
            <a:ext cx="6552728" cy="487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>
                <a:solidFill>
                  <a:schemeClr val="bg2"/>
                </a:solidFill>
              </a:rPr>
              <a:t>50 </a:t>
            </a:r>
            <a:r>
              <a:rPr lang="de-DE" sz="1400" kern="0" dirty="0" err="1">
                <a:solidFill>
                  <a:schemeClr val="bg2"/>
                </a:solidFill>
              </a:rPr>
              <a:t>years</a:t>
            </a:r>
            <a:endParaRPr lang="de-DE" sz="1400" kern="0" dirty="0">
              <a:solidFill>
                <a:schemeClr val="bg2"/>
              </a:solidFill>
            </a:endParaRPr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DE" sz="3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 err="1">
                <a:solidFill>
                  <a:schemeClr val="bg2"/>
                </a:solidFill>
              </a:rPr>
              <a:t>study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of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general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business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administration</a:t>
            </a:r>
            <a:r>
              <a:rPr lang="de-DE" sz="1400" kern="0" dirty="0">
                <a:solidFill>
                  <a:schemeClr val="bg2"/>
                </a:solidFill>
              </a:rPr>
              <a:t> at </a:t>
            </a:r>
            <a:r>
              <a:rPr lang="de-DE" sz="1400" kern="0" dirty="0" err="1">
                <a:solidFill>
                  <a:schemeClr val="bg2"/>
                </a:solidFill>
              </a:rPr>
              <a:t>the</a:t>
            </a:r>
            <a:r>
              <a:rPr lang="de-DE" sz="1400" kern="0" dirty="0">
                <a:solidFill>
                  <a:schemeClr val="bg2"/>
                </a:solidFill>
              </a:rPr>
              <a:t> Johannes-Kepler University in Linz (A)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DE" sz="3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 err="1">
                <a:solidFill>
                  <a:schemeClr val="bg2"/>
                </a:solidFill>
              </a:rPr>
              <a:t>job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experience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since</a:t>
            </a:r>
            <a:r>
              <a:rPr lang="de-DE" sz="1400" kern="0" dirty="0">
                <a:solidFill>
                  <a:schemeClr val="bg2"/>
                </a:solidFill>
              </a:rPr>
              <a:t> 27 </a:t>
            </a:r>
            <a:r>
              <a:rPr lang="de-DE" sz="1400" kern="0" dirty="0" err="1">
                <a:solidFill>
                  <a:schemeClr val="bg2"/>
                </a:solidFill>
              </a:rPr>
              <a:t>years</a:t>
            </a:r>
            <a:r>
              <a:rPr lang="de-DE" sz="1400" kern="0" dirty="0">
                <a:solidFill>
                  <a:schemeClr val="bg2"/>
                </a:solidFill>
              </a:rPr>
              <a:t> in </a:t>
            </a:r>
            <a:r>
              <a:rPr lang="de-DE" sz="1400" kern="0" dirty="0" err="1">
                <a:solidFill>
                  <a:schemeClr val="bg2"/>
                </a:solidFill>
              </a:rPr>
              <a:t>the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field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of</a:t>
            </a:r>
            <a:r>
              <a:rPr lang="de-DE" sz="1400" kern="0" dirty="0">
                <a:solidFill>
                  <a:schemeClr val="bg2"/>
                </a:solidFill>
              </a:rPr>
              <a:t> urban </a:t>
            </a:r>
            <a:r>
              <a:rPr lang="de-DE" sz="1400" kern="0" dirty="0" err="1">
                <a:solidFill>
                  <a:schemeClr val="bg2"/>
                </a:solidFill>
              </a:rPr>
              <a:t>and</a:t>
            </a:r>
            <a:r>
              <a:rPr lang="de-DE" sz="1400" kern="0" dirty="0">
                <a:solidFill>
                  <a:schemeClr val="bg2"/>
                </a:solidFill>
              </a:rPr>
              <a:t> regional </a:t>
            </a:r>
            <a:r>
              <a:rPr lang="de-DE" sz="1400" kern="0" dirty="0" err="1">
                <a:solidFill>
                  <a:schemeClr val="bg2"/>
                </a:solidFill>
              </a:rPr>
              <a:t>planning</a:t>
            </a:r>
            <a:endParaRPr lang="de-DE" sz="1400" kern="0" dirty="0">
              <a:solidFill>
                <a:schemeClr val="bg2"/>
              </a:solidFill>
            </a:endParaRPr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DE" sz="3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 err="1">
                <a:solidFill>
                  <a:schemeClr val="bg2"/>
                </a:solidFill>
              </a:rPr>
              <a:t>since</a:t>
            </a:r>
            <a:r>
              <a:rPr lang="de-DE" sz="1400" kern="0" dirty="0">
                <a:solidFill>
                  <a:schemeClr val="bg2"/>
                </a:solidFill>
              </a:rPr>
              <a:t> 1993 – CEO </a:t>
            </a:r>
            <a:r>
              <a:rPr lang="de-DE" sz="1400" kern="0" dirty="0" err="1">
                <a:solidFill>
                  <a:schemeClr val="bg2"/>
                </a:solidFill>
              </a:rPr>
              <a:t>of</a:t>
            </a:r>
            <a:r>
              <a:rPr lang="de-DE" sz="1400" kern="0" dirty="0">
                <a:solidFill>
                  <a:schemeClr val="bg2"/>
                </a:solidFill>
              </a:rPr>
              <a:t> CIMA Austria</a:t>
            </a: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3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 err="1">
                <a:solidFill>
                  <a:schemeClr val="bg2"/>
                </a:solidFill>
              </a:rPr>
              <a:t>up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to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know</a:t>
            </a:r>
            <a:r>
              <a:rPr lang="de-DE" sz="1400" kern="0" dirty="0">
                <a:solidFill>
                  <a:schemeClr val="bg2"/>
                </a:solidFill>
              </a:rPr>
              <a:t> – </a:t>
            </a:r>
            <a:r>
              <a:rPr lang="de-DE" sz="1400" kern="0" dirty="0" err="1">
                <a:solidFill>
                  <a:schemeClr val="bg2"/>
                </a:solidFill>
              </a:rPr>
              <a:t>responsible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for</a:t>
            </a:r>
            <a:r>
              <a:rPr lang="de-DE" sz="1400" kern="0" dirty="0">
                <a:solidFill>
                  <a:schemeClr val="bg2"/>
                </a:solidFill>
              </a:rPr>
              <a:t> 350 urban </a:t>
            </a:r>
            <a:r>
              <a:rPr lang="de-DE" sz="1400" kern="0" dirty="0" err="1">
                <a:solidFill>
                  <a:schemeClr val="bg2"/>
                </a:solidFill>
              </a:rPr>
              <a:t>and</a:t>
            </a:r>
            <a:r>
              <a:rPr lang="de-DE" sz="1400" kern="0" dirty="0">
                <a:solidFill>
                  <a:schemeClr val="bg2"/>
                </a:solidFill>
              </a:rPr>
              <a:t> regional </a:t>
            </a:r>
            <a:r>
              <a:rPr lang="de-DE" sz="1400" kern="0" dirty="0" err="1">
                <a:solidFill>
                  <a:schemeClr val="bg2"/>
                </a:solidFill>
              </a:rPr>
              <a:t>developement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projects</a:t>
            </a:r>
            <a:r>
              <a:rPr lang="de-DE" sz="1400" kern="0" dirty="0">
                <a:solidFill>
                  <a:schemeClr val="bg2"/>
                </a:solidFill>
              </a:rPr>
              <a:t>, </a:t>
            </a:r>
            <a:r>
              <a:rPr lang="de-DE" sz="1400" kern="0" dirty="0" err="1">
                <a:solidFill>
                  <a:schemeClr val="bg2"/>
                </a:solidFill>
              </a:rPr>
              <a:t>retail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trade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analysis</a:t>
            </a:r>
            <a:r>
              <a:rPr lang="de-DE" sz="1400" kern="0" dirty="0">
                <a:solidFill>
                  <a:schemeClr val="bg2"/>
                </a:solidFill>
              </a:rPr>
              <a:t>, </a:t>
            </a:r>
            <a:r>
              <a:rPr lang="de-DE" sz="1400" kern="0" dirty="0" err="1">
                <a:solidFill>
                  <a:schemeClr val="bg2"/>
                </a:solidFill>
              </a:rPr>
              <a:t>tourism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and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property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management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projects</a:t>
            </a:r>
            <a:r>
              <a:rPr lang="de-DE" sz="1400" kern="0" dirty="0">
                <a:solidFill>
                  <a:schemeClr val="bg2"/>
                </a:solidFill>
              </a:rPr>
              <a:t> in Austria, Czech </a:t>
            </a:r>
            <a:r>
              <a:rPr lang="de-DE" sz="1400" kern="0" dirty="0" err="1">
                <a:solidFill>
                  <a:schemeClr val="bg2"/>
                </a:solidFill>
              </a:rPr>
              <a:t>Republic</a:t>
            </a:r>
            <a:r>
              <a:rPr lang="de-DE" sz="1400" kern="0" dirty="0">
                <a:solidFill>
                  <a:schemeClr val="bg2"/>
                </a:solidFill>
              </a:rPr>
              <a:t>, Germany, </a:t>
            </a:r>
            <a:r>
              <a:rPr lang="de-DE" sz="1400" kern="0" dirty="0" err="1">
                <a:solidFill>
                  <a:schemeClr val="bg2"/>
                </a:solidFill>
              </a:rPr>
              <a:t>Hungary</a:t>
            </a:r>
            <a:r>
              <a:rPr lang="de-DE" sz="1400" kern="0" dirty="0">
                <a:solidFill>
                  <a:schemeClr val="bg2"/>
                </a:solidFill>
              </a:rPr>
              <a:t>, </a:t>
            </a:r>
            <a:r>
              <a:rPr lang="de-DE" sz="1400" kern="0" dirty="0" err="1">
                <a:solidFill>
                  <a:schemeClr val="bg2"/>
                </a:solidFill>
              </a:rPr>
              <a:t>Italy</a:t>
            </a:r>
            <a:r>
              <a:rPr lang="de-DE" sz="1400" kern="0" dirty="0">
                <a:solidFill>
                  <a:schemeClr val="bg2"/>
                </a:solidFill>
              </a:rPr>
              <a:t>, </a:t>
            </a:r>
            <a:r>
              <a:rPr lang="de-DE" sz="1400" kern="0" dirty="0" err="1">
                <a:solidFill>
                  <a:schemeClr val="bg2"/>
                </a:solidFill>
              </a:rPr>
              <a:t>Slovenia</a:t>
            </a:r>
            <a:r>
              <a:rPr lang="de-DE" sz="1400" kern="0" dirty="0">
                <a:solidFill>
                  <a:schemeClr val="bg2"/>
                </a:solidFill>
              </a:rPr>
              <a:t>, </a:t>
            </a:r>
            <a:r>
              <a:rPr lang="de-DE" sz="1400" kern="0" dirty="0" err="1">
                <a:solidFill>
                  <a:schemeClr val="bg2"/>
                </a:solidFill>
              </a:rPr>
              <a:t>Slovakia</a:t>
            </a:r>
            <a:r>
              <a:rPr lang="de-DE" sz="1400" kern="0" dirty="0">
                <a:solidFill>
                  <a:schemeClr val="bg2"/>
                </a:solidFill>
              </a:rPr>
              <a:t>, </a:t>
            </a:r>
            <a:r>
              <a:rPr lang="de-DE" sz="1400" kern="0" dirty="0" err="1">
                <a:solidFill>
                  <a:schemeClr val="bg2"/>
                </a:solidFill>
              </a:rPr>
              <a:t>Switzerland</a:t>
            </a:r>
            <a:r>
              <a:rPr lang="de-DE" sz="1400" kern="0" dirty="0">
                <a:solidFill>
                  <a:schemeClr val="bg2"/>
                </a:solidFill>
              </a:rPr>
              <a:t>, ..... 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r>
              <a:rPr lang="de-DE" sz="300" kern="0" dirty="0">
                <a:solidFill>
                  <a:schemeClr val="bg2"/>
                </a:solidFill>
              </a:rPr>
              <a:t>		</a:t>
            </a: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 err="1">
                <a:solidFill>
                  <a:schemeClr val="bg2"/>
                </a:solidFill>
              </a:rPr>
              <a:t>board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member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of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the</a:t>
            </a:r>
            <a:r>
              <a:rPr lang="de-DE" sz="1400" kern="0" dirty="0">
                <a:solidFill>
                  <a:schemeClr val="bg2"/>
                </a:solidFill>
              </a:rPr>
              <a:t> Austrian TCM </a:t>
            </a:r>
            <a:r>
              <a:rPr lang="de-DE" sz="1400" kern="0" dirty="0" err="1">
                <a:solidFill>
                  <a:schemeClr val="bg2"/>
                </a:solidFill>
              </a:rPr>
              <a:t>association</a:t>
            </a:r>
            <a:endParaRPr lang="de-DE" sz="14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3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400" kern="0" dirty="0" err="1">
                <a:solidFill>
                  <a:schemeClr val="bg2"/>
                </a:solidFill>
              </a:rPr>
              <a:t>lector</a:t>
            </a:r>
            <a:r>
              <a:rPr lang="de-DE" sz="1400" kern="0" dirty="0">
                <a:solidFill>
                  <a:schemeClr val="bg2"/>
                </a:solidFill>
              </a:rPr>
              <a:t> at </a:t>
            </a:r>
            <a:r>
              <a:rPr lang="de-DE" sz="1400" kern="0" dirty="0" err="1">
                <a:solidFill>
                  <a:schemeClr val="bg2"/>
                </a:solidFill>
              </a:rPr>
              <a:t>the</a:t>
            </a:r>
            <a:r>
              <a:rPr lang="de-DE" sz="1400" kern="0" dirty="0">
                <a:solidFill>
                  <a:schemeClr val="bg2"/>
                </a:solidFill>
              </a:rPr>
              <a:t> </a:t>
            </a:r>
            <a:r>
              <a:rPr lang="de-DE" sz="1400" kern="0" dirty="0" err="1">
                <a:solidFill>
                  <a:schemeClr val="bg2"/>
                </a:solidFill>
              </a:rPr>
              <a:t>Danube</a:t>
            </a:r>
            <a:r>
              <a:rPr lang="de-DE" sz="1400" kern="0" dirty="0">
                <a:solidFill>
                  <a:schemeClr val="bg2"/>
                </a:solidFill>
              </a:rPr>
              <a:t> University </a:t>
            </a:r>
            <a:r>
              <a:rPr lang="de-DE" sz="1400" kern="0" dirty="0" err="1">
                <a:solidFill>
                  <a:schemeClr val="bg2"/>
                </a:solidFill>
              </a:rPr>
              <a:t>of</a:t>
            </a:r>
            <a:r>
              <a:rPr lang="de-DE" sz="1400" kern="0" dirty="0">
                <a:solidFill>
                  <a:schemeClr val="bg2"/>
                </a:solidFill>
              </a:rPr>
              <a:t> Krems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DE" sz="1400" kern="0" dirty="0">
              <a:solidFill>
                <a:schemeClr val="bg2"/>
              </a:solidFill>
            </a:endParaRPr>
          </a:p>
        </p:txBody>
      </p:sp>
      <p:pic>
        <p:nvPicPr>
          <p:cNvPr id="12" name="Grafik 11" descr="P6180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052736"/>
            <a:ext cx="1584175" cy="1944216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1584173" cy="184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CV – Roland Murauer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4869160"/>
            <a:ext cx="1584175" cy="1862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/>
              <a:t>contact</a:t>
            </a:r>
            <a:r>
              <a:rPr lang="de-DE" sz="1400" b="1" dirty="0"/>
              <a:t> </a:t>
            </a:r>
            <a:r>
              <a:rPr lang="de-DE" sz="1400" b="1" dirty="0" err="1"/>
              <a:t>address</a:t>
            </a:r>
            <a:endParaRPr lang="de-DE" sz="1400" b="1" dirty="0"/>
          </a:p>
          <a:p>
            <a:pPr algn="ctr"/>
            <a:r>
              <a:rPr lang="de-DE" sz="1000" dirty="0"/>
              <a:t>CIMA Austria</a:t>
            </a:r>
          </a:p>
          <a:p>
            <a:pPr algn="ctr"/>
            <a:r>
              <a:rPr lang="de-DE" sz="1000" dirty="0"/>
              <a:t>A-4910 Ried</a:t>
            </a:r>
          </a:p>
          <a:p>
            <a:pPr algn="ctr"/>
            <a:r>
              <a:rPr lang="de-DE" sz="1000" dirty="0"/>
              <a:t>Johannesgasse 8</a:t>
            </a:r>
          </a:p>
          <a:p>
            <a:pPr algn="ctr"/>
            <a:endParaRPr lang="de-DE" sz="600" dirty="0"/>
          </a:p>
          <a:p>
            <a:pPr algn="ctr"/>
            <a:r>
              <a:rPr lang="de-DE" sz="1000" dirty="0" err="1"/>
              <a:t>phone</a:t>
            </a:r>
            <a:endParaRPr lang="de-DE" sz="1000" dirty="0"/>
          </a:p>
          <a:p>
            <a:pPr algn="ctr"/>
            <a:r>
              <a:rPr lang="de-DE" sz="1000" dirty="0"/>
              <a:t>0043 7752 71117</a:t>
            </a:r>
          </a:p>
          <a:p>
            <a:pPr algn="ctr"/>
            <a:endParaRPr lang="de-DE" sz="600" dirty="0"/>
          </a:p>
          <a:p>
            <a:pPr algn="ctr"/>
            <a:r>
              <a:rPr lang="de-DE" sz="1000" dirty="0"/>
              <a:t>email</a:t>
            </a:r>
          </a:p>
          <a:p>
            <a:pPr algn="ctr"/>
            <a:r>
              <a:rPr lang="de-DE" sz="1000" dirty="0">
                <a:hlinkClick r:id="rId4"/>
              </a:rPr>
              <a:t>cima@cima.co.at</a:t>
            </a:r>
            <a:endParaRPr lang="de-DE" sz="1000" dirty="0"/>
          </a:p>
          <a:p>
            <a:pPr algn="ctr"/>
            <a:endParaRPr lang="de-DE" sz="600" dirty="0"/>
          </a:p>
          <a:p>
            <a:pPr algn="ctr"/>
            <a:r>
              <a:rPr lang="de-DE" sz="1000" dirty="0">
                <a:hlinkClick r:id="rId5"/>
              </a:rPr>
              <a:t>www.cima.co.at</a:t>
            </a:r>
            <a:r>
              <a:rPr lang="de-DE" sz="1000" dirty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849894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CEF8-F263-4CDA-95C7-0A0B3F61D9F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print"/>
          <a:srcRect l="1174" t="2047" r="717" b="6144"/>
          <a:stretch/>
        </p:blipFill>
        <p:spPr>
          <a:xfrm>
            <a:off x="251520" y="1268760"/>
            <a:ext cx="3024336" cy="1360951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2000" y="422712"/>
            <a:ext cx="6300000" cy="558016"/>
          </a:xfrm>
        </p:spPr>
        <p:txBody>
          <a:bodyPr/>
          <a:lstStyle/>
          <a:p>
            <a:r>
              <a:rPr lang="de-DE" b="0" dirty="0"/>
              <a:t>CIMA </a:t>
            </a:r>
            <a:r>
              <a:rPr lang="de-DE" b="0" dirty="0" err="1"/>
              <a:t>profile</a:t>
            </a:r>
            <a:endParaRPr lang="de-DE" b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491400" y="1223408"/>
            <a:ext cx="5400600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Austrian-German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consulting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agency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for</a:t>
            </a:r>
            <a:r>
              <a:rPr lang="de-AT" sz="1600" kern="0" dirty="0">
                <a:solidFill>
                  <a:schemeClr val="bg2"/>
                </a:solidFill>
              </a:rPr>
              <a:t> urban and regional </a:t>
            </a:r>
            <a:r>
              <a:rPr lang="de-AT" sz="1600" kern="0" dirty="0" err="1">
                <a:solidFill>
                  <a:schemeClr val="bg2"/>
                </a:solidFill>
              </a:rPr>
              <a:t>planning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b="1" kern="0" dirty="0">
                <a:solidFill>
                  <a:schemeClr val="bg2"/>
                </a:solidFill>
              </a:rPr>
              <a:t>6 </a:t>
            </a:r>
            <a:r>
              <a:rPr lang="de-AT" sz="1600" b="1" kern="0" dirty="0" err="1">
                <a:solidFill>
                  <a:schemeClr val="bg2"/>
                </a:solidFill>
              </a:rPr>
              <a:t>offices</a:t>
            </a:r>
            <a:r>
              <a:rPr lang="de-AT" sz="1600" b="1" kern="0" dirty="0">
                <a:solidFill>
                  <a:schemeClr val="bg2"/>
                </a:solidFill>
              </a:rPr>
              <a:t> </a:t>
            </a:r>
            <a:r>
              <a:rPr lang="de-AT" sz="1600" kern="0" dirty="0">
                <a:solidFill>
                  <a:schemeClr val="bg2"/>
                </a:solidFill>
              </a:rPr>
              <a:t>in </a:t>
            </a:r>
            <a:r>
              <a:rPr lang="de-AT" sz="1600" b="1" kern="0" dirty="0">
                <a:solidFill>
                  <a:schemeClr val="bg2"/>
                </a:solidFill>
              </a:rPr>
              <a:t>Germany</a:t>
            </a:r>
            <a:r>
              <a:rPr lang="de-AT" sz="1600" kern="0" dirty="0">
                <a:solidFill>
                  <a:schemeClr val="bg2"/>
                </a:solidFill>
              </a:rPr>
              <a:t> (Cologne, Hannover, Leipzig, Lübeck, </a:t>
            </a:r>
            <a:r>
              <a:rPr lang="de-AT" sz="1600" kern="0" dirty="0" err="1">
                <a:solidFill>
                  <a:schemeClr val="bg2"/>
                </a:solidFill>
              </a:rPr>
              <a:t>Munich</a:t>
            </a:r>
            <a:r>
              <a:rPr lang="de-AT" sz="1600" kern="0" dirty="0">
                <a:solidFill>
                  <a:schemeClr val="bg2"/>
                </a:solidFill>
              </a:rPr>
              <a:t>, Stuttgart) and </a:t>
            </a:r>
            <a:r>
              <a:rPr lang="de-AT" sz="1600" b="1" kern="0" dirty="0">
                <a:solidFill>
                  <a:schemeClr val="bg2"/>
                </a:solidFill>
              </a:rPr>
              <a:t>1</a:t>
            </a:r>
            <a:r>
              <a:rPr lang="de-AT" sz="1600" kern="0" dirty="0">
                <a:solidFill>
                  <a:schemeClr val="bg2"/>
                </a:solidFill>
              </a:rPr>
              <a:t> in </a:t>
            </a:r>
            <a:r>
              <a:rPr lang="de-AT" sz="1600" b="1" kern="0" dirty="0">
                <a:solidFill>
                  <a:schemeClr val="bg2"/>
                </a:solidFill>
              </a:rPr>
              <a:t>Austria</a:t>
            </a:r>
            <a:r>
              <a:rPr lang="de-AT" sz="1600" kern="0" dirty="0">
                <a:solidFill>
                  <a:schemeClr val="bg2"/>
                </a:solidFill>
              </a:rPr>
              <a:t> (Ried) </a:t>
            </a: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b="1" kern="0" dirty="0">
                <a:solidFill>
                  <a:schemeClr val="bg2"/>
                </a:solidFill>
              </a:rPr>
              <a:t>100 </a:t>
            </a:r>
            <a:r>
              <a:rPr lang="de-AT" sz="1600" b="1" kern="0" dirty="0" err="1">
                <a:solidFill>
                  <a:schemeClr val="bg2"/>
                </a:solidFill>
              </a:rPr>
              <a:t>employees</a:t>
            </a:r>
            <a:r>
              <a:rPr lang="de-AT" sz="1600" b="1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with</a:t>
            </a:r>
            <a:r>
              <a:rPr lang="de-AT" sz="1600" kern="0" dirty="0">
                <a:solidFill>
                  <a:schemeClr val="bg2"/>
                </a:solidFill>
              </a:rPr>
              <a:t> a </a:t>
            </a:r>
            <a:r>
              <a:rPr lang="de-AT" sz="1600" kern="0" dirty="0" err="1">
                <a:solidFill>
                  <a:schemeClr val="bg2"/>
                </a:solidFill>
              </a:rPr>
              <a:t>broad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range</a:t>
            </a:r>
            <a:r>
              <a:rPr lang="de-AT" sz="1600" kern="0" dirty="0">
                <a:solidFill>
                  <a:schemeClr val="bg2"/>
                </a:solidFill>
              </a:rPr>
              <a:t> of </a:t>
            </a:r>
            <a:r>
              <a:rPr lang="de-AT" sz="1600" kern="0" dirty="0" err="1">
                <a:solidFill>
                  <a:schemeClr val="bg2"/>
                </a:solidFill>
              </a:rPr>
              <a:t>experience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and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knowledge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since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b="1" kern="0" dirty="0">
                <a:solidFill>
                  <a:schemeClr val="bg2"/>
                </a:solidFill>
              </a:rPr>
              <a:t>1988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more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than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b="1" kern="0" dirty="0"/>
              <a:t>3.000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projects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>
                <a:solidFill>
                  <a:schemeClr val="bg2"/>
                </a:solidFill>
              </a:rPr>
              <a:t>in Austria, </a:t>
            </a:r>
            <a:r>
              <a:rPr lang="de-AT" sz="1600" kern="0" dirty="0" err="1">
                <a:solidFill>
                  <a:schemeClr val="bg2"/>
                </a:solidFill>
              </a:rPr>
              <a:t>Belgium</a:t>
            </a:r>
            <a:r>
              <a:rPr lang="de-AT" sz="1600" kern="0" dirty="0">
                <a:solidFill>
                  <a:schemeClr val="bg2"/>
                </a:solidFill>
              </a:rPr>
              <a:t>, Czech </a:t>
            </a:r>
            <a:r>
              <a:rPr lang="de-AT" sz="1600" kern="0" dirty="0" err="1">
                <a:solidFill>
                  <a:schemeClr val="bg2"/>
                </a:solidFill>
              </a:rPr>
              <a:t>Republic</a:t>
            </a:r>
            <a:r>
              <a:rPr lang="de-AT" sz="1600" kern="0" dirty="0">
                <a:solidFill>
                  <a:schemeClr val="bg2"/>
                </a:solidFill>
              </a:rPr>
              <a:t>, France, Germany, </a:t>
            </a:r>
            <a:r>
              <a:rPr lang="de-AT" sz="1600" kern="0" dirty="0" err="1">
                <a:solidFill>
                  <a:schemeClr val="bg2"/>
                </a:solidFill>
              </a:rPr>
              <a:t>Hungary</a:t>
            </a:r>
            <a:r>
              <a:rPr lang="de-AT" sz="1600" kern="0" dirty="0">
                <a:solidFill>
                  <a:schemeClr val="bg2"/>
                </a:solidFill>
              </a:rPr>
              <a:t>, </a:t>
            </a:r>
            <a:r>
              <a:rPr lang="de-AT" sz="1600" kern="0" dirty="0" err="1">
                <a:solidFill>
                  <a:schemeClr val="bg2"/>
                </a:solidFill>
              </a:rPr>
              <a:t>Italy</a:t>
            </a:r>
            <a:r>
              <a:rPr lang="de-AT" sz="1600" kern="0" dirty="0">
                <a:solidFill>
                  <a:schemeClr val="bg2"/>
                </a:solidFill>
              </a:rPr>
              <a:t>, The </a:t>
            </a:r>
            <a:r>
              <a:rPr lang="de-AT" sz="1600" kern="0" dirty="0" err="1">
                <a:solidFill>
                  <a:schemeClr val="bg2"/>
                </a:solidFill>
              </a:rPr>
              <a:t>Netherlands</a:t>
            </a:r>
            <a:r>
              <a:rPr lang="de-AT" sz="1600" kern="0" dirty="0">
                <a:solidFill>
                  <a:schemeClr val="bg2"/>
                </a:solidFill>
              </a:rPr>
              <a:t>, Spain, </a:t>
            </a:r>
            <a:r>
              <a:rPr lang="de-AT" sz="1600" kern="0" dirty="0" err="1">
                <a:solidFill>
                  <a:schemeClr val="bg2"/>
                </a:solidFill>
              </a:rPr>
              <a:t>Slovenia</a:t>
            </a:r>
            <a:r>
              <a:rPr lang="de-AT" sz="1600" kern="0" dirty="0">
                <a:solidFill>
                  <a:schemeClr val="bg2"/>
                </a:solidFill>
              </a:rPr>
              <a:t>, </a:t>
            </a:r>
            <a:r>
              <a:rPr lang="de-AT" sz="1600" kern="0" dirty="0" err="1">
                <a:solidFill>
                  <a:schemeClr val="bg2"/>
                </a:solidFill>
              </a:rPr>
              <a:t>Slovakia</a:t>
            </a:r>
            <a:r>
              <a:rPr lang="de-AT" sz="1600" kern="0" dirty="0">
                <a:solidFill>
                  <a:schemeClr val="bg2"/>
                </a:solidFill>
              </a:rPr>
              <a:t>, </a:t>
            </a:r>
            <a:r>
              <a:rPr lang="de-AT" sz="1600" kern="0" dirty="0" err="1">
                <a:solidFill>
                  <a:schemeClr val="bg2"/>
                </a:solidFill>
              </a:rPr>
              <a:t>Switzerland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b="1" kern="0" dirty="0">
                <a:solidFill>
                  <a:schemeClr val="bg2"/>
                </a:solidFill>
              </a:rPr>
              <a:t>international </a:t>
            </a:r>
            <a:r>
              <a:rPr lang="de-AT" sz="1600" b="1" kern="0" dirty="0" err="1">
                <a:solidFill>
                  <a:schemeClr val="bg2"/>
                </a:solidFill>
              </a:rPr>
              <a:t>network</a:t>
            </a:r>
            <a:r>
              <a:rPr lang="de-AT" sz="1600" b="1" kern="0" dirty="0">
                <a:solidFill>
                  <a:schemeClr val="bg2"/>
                </a:solidFill>
              </a:rPr>
              <a:t> </a:t>
            </a:r>
            <a:r>
              <a:rPr lang="de-AT" sz="1600" kern="0" dirty="0">
                <a:solidFill>
                  <a:schemeClr val="bg2"/>
                </a:solidFill>
              </a:rPr>
              <a:t>and </a:t>
            </a:r>
            <a:r>
              <a:rPr lang="de-AT" sz="1600" b="1" kern="0" dirty="0" err="1">
                <a:solidFill>
                  <a:schemeClr val="bg2"/>
                </a:solidFill>
              </a:rPr>
              <a:t>cooperation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with</a:t>
            </a:r>
            <a:r>
              <a:rPr lang="de-AT" sz="1600" kern="0" dirty="0">
                <a:solidFill>
                  <a:schemeClr val="bg2"/>
                </a:solidFill>
              </a:rPr>
              <a:t> urban </a:t>
            </a:r>
            <a:r>
              <a:rPr lang="de-AT" sz="1600" kern="0" dirty="0" err="1">
                <a:solidFill>
                  <a:schemeClr val="bg2"/>
                </a:solidFill>
              </a:rPr>
              <a:t>developement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experts</a:t>
            </a:r>
            <a:r>
              <a:rPr lang="de-AT" sz="1600" kern="0" dirty="0">
                <a:solidFill>
                  <a:schemeClr val="bg2"/>
                </a:solidFill>
              </a:rPr>
              <a:t>, </a:t>
            </a:r>
            <a:r>
              <a:rPr lang="de-AT" sz="1600" kern="0" dirty="0" err="1">
                <a:solidFill>
                  <a:schemeClr val="bg2"/>
                </a:solidFill>
              </a:rPr>
              <a:t>consulting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agencies</a:t>
            </a:r>
            <a:r>
              <a:rPr lang="de-AT" sz="1600" kern="0" dirty="0">
                <a:solidFill>
                  <a:schemeClr val="bg2"/>
                </a:solidFill>
              </a:rPr>
              <a:t> and </a:t>
            </a:r>
            <a:r>
              <a:rPr lang="de-AT" sz="1600" kern="0" dirty="0" err="1">
                <a:solidFill>
                  <a:schemeClr val="bg2"/>
                </a:solidFill>
              </a:rPr>
              <a:t>universities</a:t>
            </a:r>
            <a:r>
              <a:rPr lang="de-AT" sz="1600" kern="0" dirty="0">
                <a:solidFill>
                  <a:schemeClr val="bg2"/>
                </a:solidFill>
              </a:rPr>
              <a:t> in Europa, USA </a:t>
            </a:r>
            <a:r>
              <a:rPr lang="de-AT" sz="1600" kern="0" dirty="0" err="1">
                <a:solidFill>
                  <a:schemeClr val="bg2"/>
                </a:solidFill>
              </a:rPr>
              <a:t>and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Asia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2852936"/>
            <a:ext cx="2880320" cy="558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b="1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www.cima.co.at</a:t>
            </a:r>
            <a:r>
              <a:rPr lang="de-DE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www.cima.de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260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dirty="0"/>
              <a:t>Town </a:t>
            </a:r>
            <a:r>
              <a:rPr lang="de-DE" sz="1800" dirty="0" err="1"/>
              <a:t>Centre</a:t>
            </a:r>
            <a:r>
              <a:rPr lang="de-DE" sz="1800" dirty="0"/>
              <a:t> Management in Austria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642852" y="1052736"/>
            <a:ext cx="6501148" cy="496855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kern="0" dirty="0" err="1">
                <a:solidFill>
                  <a:schemeClr val="bg2"/>
                </a:solidFill>
              </a:rPr>
              <a:t>first</a:t>
            </a:r>
            <a:r>
              <a:rPr lang="de-DE" sz="1600" kern="0" dirty="0">
                <a:solidFill>
                  <a:schemeClr val="bg2"/>
                </a:solidFill>
              </a:rPr>
              <a:t> TCM </a:t>
            </a:r>
            <a:r>
              <a:rPr lang="de-DE" sz="1600" kern="0" dirty="0" err="1">
                <a:solidFill>
                  <a:schemeClr val="bg2"/>
                </a:solidFill>
              </a:rPr>
              <a:t>projects</a:t>
            </a:r>
            <a:r>
              <a:rPr lang="de-DE" sz="1600" kern="0" dirty="0">
                <a:solidFill>
                  <a:schemeClr val="bg2"/>
                </a:solidFill>
              </a:rPr>
              <a:t> in </a:t>
            </a:r>
            <a:r>
              <a:rPr lang="de-DE" sz="1600" kern="0" dirty="0" err="1">
                <a:solidFill>
                  <a:schemeClr val="bg2"/>
                </a:solidFill>
              </a:rPr>
              <a:t>the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 err="1">
                <a:solidFill>
                  <a:schemeClr val="bg2"/>
                </a:solidFill>
              </a:rPr>
              <a:t>early</a:t>
            </a:r>
            <a:r>
              <a:rPr lang="de-DE" sz="1600" b="1" kern="0" dirty="0">
                <a:solidFill>
                  <a:schemeClr val="bg2"/>
                </a:solidFill>
              </a:rPr>
              <a:t> 1990s</a:t>
            </a: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4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kern="0" dirty="0" err="1">
                <a:solidFill>
                  <a:schemeClr val="bg2"/>
                </a:solidFill>
              </a:rPr>
              <a:t>currently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>
                <a:solidFill>
                  <a:schemeClr val="bg2"/>
                </a:solidFill>
              </a:rPr>
              <a:t>110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>
                <a:solidFill>
                  <a:schemeClr val="bg2"/>
                </a:solidFill>
              </a:rPr>
              <a:t>professional</a:t>
            </a:r>
            <a:r>
              <a:rPr lang="de-DE" sz="1600" kern="0" dirty="0">
                <a:solidFill>
                  <a:schemeClr val="bg2"/>
                </a:solidFill>
              </a:rPr>
              <a:t> TCM </a:t>
            </a:r>
            <a:r>
              <a:rPr lang="de-DE" sz="1600" kern="0" dirty="0" err="1">
                <a:solidFill>
                  <a:schemeClr val="bg2"/>
                </a:solidFill>
              </a:rPr>
              <a:t>units</a:t>
            </a:r>
            <a:r>
              <a:rPr lang="de-DE" sz="1600" kern="0" dirty="0">
                <a:solidFill>
                  <a:schemeClr val="bg2"/>
                </a:solidFill>
              </a:rPr>
              <a:t> (200 </a:t>
            </a:r>
            <a:r>
              <a:rPr lang="de-DE" sz="1600" kern="0" dirty="0" err="1">
                <a:solidFill>
                  <a:schemeClr val="bg2"/>
                </a:solidFill>
              </a:rPr>
              <a:t>cities</a:t>
            </a:r>
            <a:r>
              <a:rPr lang="de-DE" sz="1600" kern="0" dirty="0">
                <a:solidFill>
                  <a:schemeClr val="bg2"/>
                </a:solidFill>
              </a:rPr>
              <a:t> in Austria)</a:t>
            </a: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4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kern="0" dirty="0" err="1">
                <a:solidFill>
                  <a:schemeClr val="bg2"/>
                </a:solidFill>
              </a:rPr>
              <a:t>nearly</a:t>
            </a:r>
            <a:r>
              <a:rPr lang="de-DE" sz="1600" kern="0" dirty="0">
                <a:solidFill>
                  <a:schemeClr val="bg2"/>
                </a:solidFill>
              </a:rPr>
              <a:t> all </a:t>
            </a:r>
            <a:r>
              <a:rPr lang="de-DE" sz="1600" kern="0" dirty="0" err="1">
                <a:solidFill>
                  <a:schemeClr val="bg2"/>
                </a:solidFill>
              </a:rPr>
              <a:t>of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the</a:t>
            </a:r>
            <a:r>
              <a:rPr lang="de-DE" sz="1600" kern="0" dirty="0">
                <a:solidFill>
                  <a:schemeClr val="bg2"/>
                </a:solidFill>
              </a:rPr>
              <a:t> TCMs </a:t>
            </a:r>
            <a:r>
              <a:rPr lang="de-DE" sz="1600" kern="0" dirty="0" err="1">
                <a:solidFill>
                  <a:schemeClr val="bg2"/>
                </a:solidFill>
              </a:rPr>
              <a:t>are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 err="1">
                <a:solidFill>
                  <a:schemeClr val="bg2"/>
                </a:solidFill>
              </a:rPr>
              <a:t>public</a:t>
            </a:r>
            <a:r>
              <a:rPr lang="de-DE" sz="1600" b="1" kern="0" dirty="0">
                <a:solidFill>
                  <a:schemeClr val="bg2"/>
                </a:solidFill>
              </a:rPr>
              <a:t>-private-</a:t>
            </a:r>
            <a:r>
              <a:rPr lang="de-DE" sz="1600" b="1" kern="0" dirty="0" err="1">
                <a:solidFill>
                  <a:schemeClr val="bg2"/>
                </a:solidFill>
              </a:rPr>
              <a:t>partnership</a:t>
            </a:r>
            <a:r>
              <a:rPr lang="de-DE" sz="1600" b="1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 err="1">
                <a:solidFill>
                  <a:schemeClr val="bg2"/>
                </a:solidFill>
              </a:rPr>
              <a:t>cooperations</a:t>
            </a:r>
            <a:r>
              <a:rPr lang="de-DE" sz="1600" kern="0" dirty="0">
                <a:solidFill>
                  <a:schemeClr val="bg2"/>
                </a:solidFill>
              </a:rPr>
              <a:t> (</a:t>
            </a:r>
            <a:r>
              <a:rPr lang="de-DE" sz="1600" kern="0" dirty="0" err="1">
                <a:solidFill>
                  <a:schemeClr val="bg2"/>
                </a:solidFill>
              </a:rPr>
              <a:t>municipality</a:t>
            </a:r>
            <a:r>
              <a:rPr lang="de-DE" sz="1600" kern="0" dirty="0">
                <a:solidFill>
                  <a:schemeClr val="bg2"/>
                </a:solidFill>
              </a:rPr>
              <a:t>, </a:t>
            </a:r>
            <a:r>
              <a:rPr lang="de-DE" sz="1600" kern="0" dirty="0" err="1">
                <a:solidFill>
                  <a:schemeClr val="bg2"/>
                </a:solidFill>
              </a:rPr>
              <a:t>local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entrepreneurs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association</a:t>
            </a:r>
            <a:r>
              <a:rPr lang="de-DE" sz="1600" kern="0" dirty="0">
                <a:solidFill>
                  <a:schemeClr val="bg2"/>
                </a:solidFill>
              </a:rPr>
              <a:t>, </a:t>
            </a:r>
            <a:r>
              <a:rPr lang="de-DE" sz="1600" kern="0" dirty="0" err="1">
                <a:solidFill>
                  <a:schemeClr val="bg2"/>
                </a:solidFill>
              </a:rPr>
              <a:t>touristic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association</a:t>
            </a:r>
            <a:r>
              <a:rPr lang="de-DE" sz="1600" kern="0" dirty="0">
                <a:solidFill>
                  <a:schemeClr val="bg2"/>
                </a:solidFill>
              </a:rPr>
              <a:t>)</a:t>
            </a: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4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kern="0" dirty="0">
                <a:solidFill>
                  <a:schemeClr val="bg2"/>
                </a:solidFill>
              </a:rPr>
              <a:t>60 % </a:t>
            </a:r>
            <a:r>
              <a:rPr lang="de-DE" sz="1600" kern="0" dirty="0" err="1">
                <a:solidFill>
                  <a:schemeClr val="bg2"/>
                </a:solidFill>
              </a:rPr>
              <a:t>of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the</a:t>
            </a:r>
            <a:r>
              <a:rPr lang="de-DE" sz="1600" kern="0" dirty="0">
                <a:solidFill>
                  <a:schemeClr val="bg2"/>
                </a:solidFill>
              </a:rPr>
              <a:t> TCMs </a:t>
            </a:r>
            <a:r>
              <a:rPr lang="de-DE" sz="1600" kern="0" dirty="0" err="1">
                <a:solidFill>
                  <a:schemeClr val="bg2"/>
                </a:solidFill>
              </a:rPr>
              <a:t>organised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as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>
                <a:solidFill>
                  <a:schemeClr val="bg2"/>
                </a:solidFill>
              </a:rPr>
              <a:t>limited </a:t>
            </a:r>
            <a:r>
              <a:rPr lang="de-DE" sz="1600" b="1" kern="0" dirty="0" err="1">
                <a:solidFill>
                  <a:schemeClr val="bg2"/>
                </a:solidFill>
              </a:rPr>
              <a:t>liability</a:t>
            </a:r>
            <a:r>
              <a:rPr lang="de-DE" sz="1600" b="1" kern="0" dirty="0">
                <a:solidFill>
                  <a:schemeClr val="bg2"/>
                </a:solidFill>
              </a:rPr>
              <a:t> </a:t>
            </a:r>
            <a:r>
              <a:rPr lang="de-DE" sz="1600" b="1" kern="0" dirty="0" err="1">
                <a:solidFill>
                  <a:schemeClr val="bg2"/>
                </a:solidFill>
              </a:rPr>
              <a:t>companies</a:t>
            </a:r>
            <a:r>
              <a:rPr lang="de-DE" sz="1600" b="1" kern="0" dirty="0">
                <a:solidFill>
                  <a:schemeClr val="bg2"/>
                </a:solidFill>
              </a:rPr>
              <a:t> </a:t>
            </a: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4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kern="0" dirty="0" err="1">
                <a:solidFill>
                  <a:schemeClr val="bg2"/>
                </a:solidFill>
              </a:rPr>
              <a:t>average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work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experience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of</a:t>
            </a:r>
            <a:r>
              <a:rPr lang="de-DE" sz="1600" kern="0" dirty="0">
                <a:solidFill>
                  <a:schemeClr val="bg2"/>
                </a:solidFill>
              </a:rPr>
              <a:t> TCM </a:t>
            </a:r>
            <a:r>
              <a:rPr lang="de-DE" sz="1600" kern="0" dirty="0" err="1">
                <a:solidFill>
                  <a:schemeClr val="bg2"/>
                </a:solidFill>
              </a:rPr>
              <a:t>managers</a:t>
            </a:r>
            <a:r>
              <a:rPr lang="de-DE" sz="1600" kern="0" dirty="0">
                <a:solidFill>
                  <a:schemeClr val="bg2"/>
                </a:solidFill>
              </a:rPr>
              <a:t> – </a:t>
            </a:r>
            <a:r>
              <a:rPr lang="de-DE" sz="1600" b="1" kern="0" dirty="0">
                <a:solidFill>
                  <a:schemeClr val="bg2"/>
                </a:solidFill>
              </a:rPr>
              <a:t>12 </a:t>
            </a:r>
            <a:r>
              <a:rPr lang="de-DE" sz="1600" b="1" kern="0" dirty="0" err="1">
                <a:solidFill>
                  <a:schemeClr val="bg2"/>
                </a:solidFill>
              </a:rPr>
              <a:t>years</a:t>
            </a:r>
            <a:endParaRPr lang="de-DE" sz="1600" b="1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DE" sz="400" kern="0" dirty="0">
              <a:solidFill>
                <a:schemeClr val="bg2"/>
              </a:solidFill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kern="0" dirty="0" err="1">
                <a:solidFill>
                  <a:schemeClr val="bg2"/>
                </a:solidFill>
              </a:rPr>
              <a:t>average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annual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basic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budget</a:t>
            </a:r>
            <a:endParaRPr lang="de-DE" sz="1600" kern="0" dirty="0">
              <a:solidFill>
                <a:schemeClr val="bg2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AD112E"/>
              </a:buClr>
              <a:buSzPct val="100000"/>
            </a:pPr>
            <a:endParaRPr lang="de-DE" sz="300" dirty="0">
              <a:latin typeface="Tahoma" pitchFamily="34" charset="0"/>
              <a:cs typeface="Tahoma" pitchFamily="34" charset="0"/>
            </a:endParaRPr>
          </a:p>
          <a:p>
            <a:pPr marL="628650" lvl="3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DE" sz="1200" kern="0" dirty="0" err="1">
                <a:solidFill>
                  <a:schemeClr val="bg2"/>
                </a:solidFill>
              </a:rPr>
              <a:t>cities</a:t>
            </a:r>
            <a:r>
              <a:rPr lang="de-DE" sz="1200" kern="0" dirty="0">
                <a:solidFill>
                  <a:schemeClr val="bg2"/>
                </a:solidFill>
              </a:rPr>
              <a:t> </a:t>
            </a:r>
            <a:r>
              <a:rPr lang="de-DE" sz="1200" kern="0" dirty="0" err="1">
                <a:solidFill>
                  <a:schemeClr val="bg2"/>
                </a:solidFill>
              </a:rPr>
              <a:t>up</a:t>
            </a:r>
            <a:r>
              <a:rPr lang="de-DE" sz="1200" kern="0" dirty="0">
                <a:solidFill>
                  <a:schemeClr val="bg2"/>
                </a:solidFill>
              </a:rPr>
              <a:t> </a:t>
            </a:r>
            <a:r>
              <a:rPr lang="de-DE" sz="1200" kern="0" dirty="0" err="1">
                <a:solidFill>
                  <a:schemeClr val="bg2"/>
                </a:solidFill>
              </a:rPr>
              <a:t>to</a:t>
            </a:r>
            <a:r>
              <a:rPr lang="de-DE" sz="1200" kern="0" dirty="0">
                <a:solidFill>
                  <a:schemeClr val="bg2"/>
                </a:solidFill>
              </a:rPr>
              <a:t> 20.000 </a:t>
            </a:r>
            <a:r>
              <a:rPr lang="de-DE" sz="1200" kern="0" dirty="0" err="1">
                <a:solidFill>
                  <a:schemeClr val="bg2"/>
                </a:solidFill>
              </a:rPr>
              <a:t>inhabitants</a:t>
            </a:r>
            <a:r>
              <a:rPr lang="de-DE" sz="1200" kern="0" dirty="0">
                <a:solidFill>
                  <a:schemeClr val="bg2"/>
                </a:solidFill>
              </a:rPr>
              <a:t>		195.000 €</a:t>
            </a:r>
          </a:p>
          <a:p>
            <a:pPr marL="628650" lvl="3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DE" sz="1200" kern="0" dirty="0" err="1">
                <a:solidFill>
                  <a:schemeClr val="bg2"/>
                </a:solidFill>
              </a:rPr>
              <a:t>cities</a:t>
            </a:r>
            <a:r>
              <a:rPr lang="de-DE" sz="1200" kern="0" dirty="0">
                <a:solidFill>
                  <a:schemeClr val="bg2"/>
                </a:solidFill>
              </a:rPr>
              <a:t> </a:t>
            </a:r>
            <a:r>
              <a:rPr lang="de-DE" sz="1200" kern="0" dirty="0" err="1">
                <a:solidFill>
                  <a:schemeClr val="bg2"/>
                </a:solidFill>
              </a:rPr>
              <a:t>up</a:t>
            </a:r>
            <a:r>
              <a:rPr lang="de-DE" sz="1200" kern="0" dirty="0">
                <a:solidFill>
                  <a:schemeClr val="bg2"/>
                </a:solidFill>
              </a:rPr>
              <a:t> </a:t>
            </a:r>
            <a:r>
              <a:rPr lang="de-DE" sz="1200" kern="0" dirty="0" err="1">
                <a:solidFill>
                  <a:schemeClr val="bg2"/>
                </a:solidFill>
              </a:rPr>
              <a:t>to</a:t>
            </a:r>
            <a:r>
              <a:rPr lang="de-DE" sz="1200" kern="0" dirty="0">
                <a:solidFill>
                  <a:schemeClr val="bg2"/>
                </a:solidFill>
              </a:rPr>
              <a:t> 20.000 </a:t>
            </a:r>
            <a:r>
              <a:rPr lang="de-DE" sz="1200" kern="0" dirty="0" err="1">
                <a:solidFill>
                  <a:schemeClr val="bg2"/>
                </a:solidFill>
              </a:rPr>
              <a:t>to</a:t>
            </a:r>
            <a:r>
              <a:rPr lang="de-DE" sz="1200" kern="0" dirty="0">
                <a:solidFill>
                  <a:schemeClr val="bg2"/>
                </a:solidFill>
              </a:rPr>
              <a:t> 60,000 </a:t>
            </a:r>
            <a:r>
              <a:rPr lang="de-DE" sz="1200" kern="0" dirty="0" err="1">
                <a:solidFill>
                  <a:schemeClr val="bg2"/>
                </a:solidFill>
              </a:rPr>
              <a:t>inhabitants</a:t>
            </a:r>
            <a:r>
              <a:rPr lang="de-DE" sz="1200" kern="0" dirty="0">
                <a:solidFill>
                  <a:schemeClr val="bg2"/>
                </a:solidFill>
              </a:rPr>
              <a:t>		381,000 €</a:t>
            </a:r>
          </a:p>
          <a:p>
            <a:pPr marL="628650" lvl="3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DE" sz="1200" kern="0" dirty="0" err="1">
                <a:solidFill>
                  <a:schemeClr val="bg2"/>
                </a:solidFill>
              </a:rPr>
              <a:t>cities</a:t>
            </a:r>
            <a:r>
              <a:rPr lang="de-DE" sz="1200" kern="0" dirty="0">
                <a:solidFill>
                  <a:schemeClr val="bg2"/>
                </a:solidFill>
              </a:rPr>
              <a:t> </a:t>
            </a:r>
            <a:r>
              <a:rPr lang="de-DE" sz="1200" kern="0" dirty="0" err="1">
                <a:solidFill>
                  <a:schemeClr val="bg2"/>
                </a:solidFill>
              </a:rPr>
              <a:t>more</a:t>
            </a:r>
            <a:r>
              <a:rPr lang="de-DE" sz="1200" kern="0" dirty="0">
                <a:solidFill>
                  <a:schemeClr val="bg2"/>
                </a:solidFill>
              </a:rPr>
              <a:t> </a:t>
            </a:r>
            <a:r>
              <a:rPr lang="de-DE" sz="1200" kern="0" dirty="0" err="1">
                <a:solidFill>
                  <a:schemeClr val="bg2"/>
                </a:solidFill>
              </a:rPr>
              <a:t>than</a:t>
            </a:r>
            <a:r>
              <a:rPr lang="de-DE" sz="1200" kern="0" dirty="0">
                <a:solidFill>
                  <a:schemeClr val="bg2"/>
                </a:solidFill>
              </a:rPr>
              <a:t> 60,000 </a:t>
            </a:r>
            <a:r>
              <a:rPr lang="de-DE" sz="1200" kern="0" dirty="0" err="1">
                <a:solidFill>
                  <a:schemeClr val="bg2"/>
                </a:solidFill>
              </a:rPr>
              <a:t>inhabitants</a:t>
            </a:r>
            <a:r>
              <a:rPr lang="de-DE" sz="1200" kern="0" dirty="0">
                <a:solidFill>
                  <a:schemeClr val="bg2"/>
                </a:solidFill>
              </a:rPr>
              <a:t>		782,000 €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r>
              <a:rPr lang="de-DE" sz="400" kern="0" dirty="0">
                <a:solidFill>
                  <a:schemeClr val="bg2"/>
                </a:solidFill>
              </a:rPr>
              <a:t>		</a:t>
            </a:r>
            <a:endParaRPr lang="de-DE" sz="400" dirty="0">
              <a:latin typeface="Tahoma" pitchFamily="34" charset="0"/>
              <a:cs typeface="Tahoma" pitchFamily="34" charset="0"/>
            </a:endParaRPr>
          </a:p>
          <a:p>
            <a:pPr marL="180000" lvl="2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DE" sz="1600" b="1" kern="0" dirty="0">
                <a:solidFill>
                  <a:schemeClr val="bg2"/>
                </a:solidFill>
              </a:rPr>
              <a:t>65 %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of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the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activities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are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focused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to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increase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the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attraction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of</a:t>
            </a:r>
            <a:r>
              <a:rPr lang="de-DE" sz="1600" kern="0" dirty="0">
                <a:solidFill>
                  <a:schemeClr val="bg2"/>
                </a:solidFill>
              </a:rPr>
              <a:t> </a:t>
            </a:r>
            <a:r>
              <a:rPr lang="de-DE" sz="1600" kern="0" dirty="0" err="1">
                <a:solidFill>
                  <a:schemeClr val="bg2"/>
                </a:solidFill>
              </a:rPr>
              <a:t>the</a:t>
            </a:r>
            <a:r>
              <a:rPr lang="de-DE" sz="1600" kern="0" dirty="0">
                <a:solidFill>
                  <a:schemeClr val="bg2"/>
                </a:solidFill>
              </a:rPr>
              <a:t> City </a:t>
            </a:r>
            <a:r>
              <a:rPr lang="de-DE" sz="1600" kern="0" dirty="0" err="1">
                <a:solidFill>
                  <a:schemeClr val="bg2"/>
                </a:solidFill>
              </a:rPr>
              <a:t>Centre</a:t>
            </a:r>
            <a:endParaRPr lang="de-DE" sz="1600" kern="0" dirty="0">
              <a:solidFill>
                <a:schemeClr val="bg2"/>
              </a:solidFill>
            </a:endParaRPr>
          </a:p>
        </p:txBody>
      </p:sp>
      <p:grpSp>
        <p:nvGrpSpPr>
          <p:cNvPr id="24" name="Group 3"/>
          <p:cNvGrpSpPr>
            <a:grpSpLocks noChangeAspect="1"/>
          </p:cNvGrpSpPr>
          <p:nvPr/>
        </p:nvGrpSpPr>
        <p:grpSpPr bwMode="auto">
          <a:xfrm>
            <a:off x="252001" y="1124744"/>
            <a:ext cx="2202654" cy="3096344"/>
            <a:chOff x="2067" y="1395"/>
            <a:chExt cx="1779" cy="2583"/>
          </a:xfrm>
        </p:grpSpPr>
        <p:sp>
          <p:nvSpPr>
            <p:cNvPr id="25" name="AutoShape 2"/>
            <p:cNvSpPr>
              <a:spLocks noChangeAspect="1" noChangeArrowheads="1" noTextEdit="1"/>
            </p:cNvSpPr>
            <p:nvPr/>
          </p:nvSpPr>
          <p:spPr bwMode="auto">
            <a:xfrm>
              <a:off x="2070" y="1395"/>
              <a:ext cx="1776" cy="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" y="1395"/>
              <a:ext cx="96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8" y="1509"/>
              <a:ext cx="96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8" y="1624"/>
              <a:ext cx="9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8" y="1736"/>
              <a:ext cx="96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081" y="1763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Tx/>
                <a:buChar char="–"/>
              </a:pPr>
              <a:endParaRPr lang="de-DE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081" y="1766"/>
              <a:ext cx="22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3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de-DE" sz="1800"/>
            </a:p>
          </p:txBody>
        </p:sp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" y="1395"/>
              <a:ext cx="96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8" y="1509"/>
              <a:ext cx="96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8" y="1624"/>
              <a:ext cx="9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8" y="1736"/>
              <a:ext cx="96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081" y="1763"/>
              <a:ext cx="18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Tx/>
                <a:buChar char="–"/>
              </a:pPr>
              <a:endParaRPr lang="de-DE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3081" y="1766"/>
              <a:ext cx="22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3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de-DE" sz="1800"/>
            </a:p>
          </p:txBody>
        </p:sp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6" y="1779"/>
              <a:ext cx="6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8" y="2355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3029" y="2452"/>
              <a:ext cx="672" cy="813"/>
              <a:chOff x="3029" y="2452"/>
              <a:chExt cx="672" cy="813"/>
            </a:xfrm>
          </p:grpSpPr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3031" y="3121"/>
                <a:ext cx="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3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 sz="1800"/>
              </a:p>
            </p:txBody>
          </p:sp>
          <p:grpSp>
            <p:nvGrpSpPr>
              <p:cNvPr id="69" name="Group 22"/>
              <p:cNvGrpSpPr>
                <a:grpSpLocks/>
              </p:cNvGrpSpPr>
              <p:nvPr/>
            </p:nvGrpSpPr>
            <p:grpSpPr bwMode="auto">
              <a:xfrm>
                <a:off x="3029" y="2452"/>
                <a:ext cx="672" cy="672"/>
                <a:chOff x="3029" y="2452"/>
                <a:chExt cx="672" cy="672"/>
              </a:xfrm>
            </p:grpSpPr>
            <p:pic>
              <p:nvPicPr>
                <p:cNvPr id="70" name="Picture 2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29" y="2452"/>
                  <a:ext cx="672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2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029" y="2452"/>
                  <a:ext cx="672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2070" y="2957"/>
              <a:ext cx="1021" cy="358"/>
              <a:chOff x="2070" y="2957"/>
              <a:chExt cx="1021" cy="358"/>
            </a:xfrm>
          </p:grpSpPr>
          <p:pic>
            <p:nvPicPr>
              <p:cNvPr id="54" name="Picture 2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073" y="2961"/>
                <a:ext cx="958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2070" y="2957"/>
                <a:ext cx="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2070" y="2957"/>
                <a:ext cx="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2073" y="2957"/>
                <a:ext cx="95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58" name="Rectangle 28"/>
              <p:cNvSpPr>
                <a:spLocks noChangeArrowheads="1"/>
              </p:cNvSpPr>
              <p:nvPr/>
            </p:nvSpPr>
            <p:spPr bwMode="auto">
              <a:xfrm>
                <a:off x="3031" y="2957"/>
                <a:ext cx="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59" name="Rectangle 29"/>
              <p:cNvSpPr>
                <a:spLocks noChangeArrowheads="1"/>
              </p:cNvSpPr>
              <p:nvPr/>
            </p:nvSpPr>
            <p:spPr bwMode="auto">
              <a:xfrm>
                <a:off x="3031" y="2957"/>
                <a:ext cx="3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0" name="Rectangle 30"/>
              <p:cNvSpPr>
                <a:spLocks noChangeArrowheads="1"/>
              </p:cNvSpPr>
              <p:nvPr/>
            </p:nvSpPr>
            <p:spPr bwMode="auto">
              <a:xfrm>
                <a:off x="2070" y="2961"/>
                <a:ext cx="3" cy="3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1" name="Rectangle 31"/>
              <p:cNvSpPr>
                <a:spLocks noChangeArrowheads="1"/>
              </p:cNvSpPr>
              <p:nvPr/>
            </p:nvSpPr>
            <p:spPr bwMode="auto">
              <a:xfrm>
                <a:off x="3031" y="2961"/>
                <a:ext cx="3" cy="30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2" name="Rectangle 32"/>
              <p:cNvSpPr>
                <a:spLocks noChangeArrowheads="1"/>
              </p:cNvSpPr>
              <p:nvPr/>
            </p:nvSpPr>
            <p:spPr bwMode="auto">
              <a:xfrm>
                <a:off x="2070" y="326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3" name="Rectangle 33"/>
              <p:cNvSpPr>
                <a:spLocks noChangeArrowheads="1"/>
              </p:cNvSpPr>
              <p:nvPr/>
            </p:nvSpPr>
            <p:spPr bwMode="auto">
              <a:xfrm>
                <a:off x="2070" y="326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2073" y="3263"/>
                <a:ext cx="95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5" name="Rectangle 35"/>
              <p:cNvSpPr>
                <a:spLocks noChangeArrowheads="1"/>
              </p:cNvSpPr>
              <p:nvPr/>
            </p:nvSpPr>
            <p:spPr bwMode="auto">
              <a:xfrm>
                <a:off x="3031" y="326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6" name="Rectangle 36"/>
              <p:cNvSpPr>
                <a:spLocks noChangeArrowheads="1"/>
              </p:cNvSpPr>
              <p:nvPr/>
            </p:nvSpPr>
            <p:spPr bwMode="auto">
              <a:xfrm>
                <a:off x="3031" y="3263"/>
                <a:ext cx="3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Tx/>
                  <a:buChar char="–"/>
                </a:pPr>
                <a:endParaRPr lang="de-DE"/>
              </a:p>
            </p:txBody>
          </p:sp>
          <p:sp>
            <p:nvSpPr>
              <p:cNvPr id="67" name="Rectangle 37"/>
              <p:cNvSpPr>
                <a:spLocks noChangeArrowheads="1"/>
              </p:cNvSpPr>
              <p:nvPr/>
            </p:nvSpPr>
            <p:spPr bwMode="auto">
              <a:xfrm>
                <a:off x="3034" y="3193"/>
                <a:ext cx="5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 sz="1800"/>
              </a:p>
            </p:txBody>
          </p:sp>
        </p:grp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2067" y="3313"/>
              <a:ext cx="1107" cy="253"/>
              <a:chOff x="2067" y="3313"/>
              <a:chExt cx="1107" cy="253"/>
            </a:xfrm>
          </p:grpSpPr>
          <p:sp>
            <p:nvSpPr>
              <p:cNvPr id="52" name="Rectangle 39"/>
              <p:cNvSpPr>
                <a:spLocks noChangeArrowheads="1"/>
              </p:cNvSpPr>
              <p:nvPr/>
            </p:nvSpPr>
            <p:spPr bwMode="auto">
              <a:xfrm>
                <a:off x="2067" y="3313"/>
                <a:ext cx="7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3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 sz="1800"/>
              </a:p>
            </p:txBody>
          </p:sp>
          <p:pic>
            <p:nvPicPr>
              <p:cNvPr id="53" name="Picture 4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070" y="3315"/>
                <a:ext cx="1104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3" name="Group 44"/>
            <p:cNvGrpSpPr>
              <a:grpSpLocks/>
            </p:cNvGrpSpPr>
            <p:nvPr/>
          </p:nvGrpSpPr>
          <p:grpSpPr bwMode="auto">
            <a:xfrm>
              <a:off x="3126" y="1395"/>
              <a:ext cx="720" cy="418"/>
              <a:chOff x="3126" y="1395"/>
              <a:chExt cx="720" cy="418"/>
            </a:xfrm>
          </p:grpSpPr>
          <p:pic>
            <p:nvPicPr>
              <p:cNvPr id="50" name="Picture 4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26" y="1395"/>
                <a:ext cx="72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4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126" y="1395"/>
                <a:ext cx="72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3222" y="3267"/>
              <a:ext cx="624" cy="301"/>
              <a:chOff x="3222" y="3267"/>
              <a:chExt cx="624" cy="301"/>
            </a:xfrm>
          </p:grpSpPr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3222" y="3267"/>
                <a:ext cx="6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 sz="1800"/>
              </a:p>
            </p:txBody>
          </p:sp>
          <p:pic>
            <p:nvPicPr>
              <p:cNvPr id="49" name="Picture 4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222" y="3268"/>
                <a:ext cx="62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2309" y="3603"/>
              <a:ext cx="961" cy="375"/>
              <a:chOff x="2309" y="3603"/>
              <a:chExt cx="961" cy="375"/>
            </a:xfrm>
          </p:grpSpPr>
          <p:sp>
            <p:nvSpPr>
              <p:cNvPr id="46" name="Rectangle 48"/>
              <p:cNvSpPr>
                <a:spLocks noChangeArrowheads="1"/>
              </p:cNvSpPr>
              <p:nvPr/>
            </p:nvSpPr>
            <p:spPr bwMode="auto">
              <a:xfrm>
                <a:off x="2309" y="3891"/>
                <a:ext cx="4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7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 sz="1800"/>
              </a:p>
            </p:txBody>
          </p:sp>
          <p:pic>
            <p:nvPicPr>
              <p:cNvPr id="47" name="Picture 4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309" y="3603"/>
                <a:ext cx="961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dirty="0" err="1"/>
              <a:t>activity</a:t>
            </a:r>
            <a:r>
              <a:rPr lang="de-DE" sz="1800" dirty="0"/>
              <a:t> </a:t>
            </a:r>
            <a:r>
              <a:rPr lang="de-DE" sz="1800" dirty="0" err="1"/>
              <a:t>fields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TCM in Austria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1268760"/>
            <a:ext cx="216024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GB" sz="1600" dirty="0" err="1">
                <a:solidFill>
                  <a:schemeClr val="bg1"/>
                </a:solidFill>
              </a:rPr>
              <a:t>Citymarketing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11760" y="1268760"/>
            <a:ext cx="216024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Tourism Marketing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44008" y="1268760"/>
            <a:ext cx="216024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Investors Marketing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76256" y="1268760"/>
            <a:ext cx="216024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public affairs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9512" y="2348880"/>
            <a:ext cx="21602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urban planning and infrastructural affairs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9512" y="3429000"/>
            <a:ext cx="216024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Cultural Marketing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2348880"/>
            <a:ext cx="21602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qualification and knowledge transfer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76256" y="3429000"/>
            <a:ext cx="216024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9512" y="4428401"/>
            <a:ext cx="21602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Event Marketing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11760" y="4437112"/>
            <a:ext cx="21602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special interest management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644008" y="4437112"/>
            <a:ext cx="21602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regional marketing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76256" y="4437112"/>
            <a:ext cx="21602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internal administrative work </a:t>
            </a:r>
          </a:p>
        </p:txBody>
      </p:sp>
      <p:sp>
        <p:nvSpPr>
          <p:cNvPr id="18" name="Ellipse 17"/>
          <p:cNvSpPr/>
          <p:nvPr/>
        </p:nvSpPr>
        <p:spPr>
          <a:xfrm>
            <a:off x="2987824" y="2420888"/>
            <a:ext cx="3384376" cy="15121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 main TCM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activity fields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1“ – TCM Enns</a:t>
            </a:r>
          </a:p>
        </p:txBody>
      </p:sp>
      <p:pic>
        <p:nvPicPr>
          <p:cNvPr id="13" name="Picture 3" descr="C:\ERFA Stockerau\Tag 1\WS3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7194"/>
            <a:ext cx="2321437" cy="10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le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39" y="4566436"/>
            <a:ext cx="2338618" cy="188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36586"/>
            <a:ext cx="2119124" cy="11844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2256090"/>
            <a:ext cx="2119124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Enns/</a:t>
            </a:r>
            <a:r>
              <a:rPr lang="de-DE" sz="1400" b="1" dirty="0" err="1"/>
              <a:t>Upper</a:t>
            </a:r>
            <a:r>
              <a:rPr lang="de-DE" sz="1400" b="1" dirty="0"/>
              <a:t> Austria</a:t>
            </a:r>
          </a:p>
          <a:p>
            <a:pPr algn="ctr"/>
            <a:r>
              <a:rPr lang="de-DE" sz="1200" dirty="0"/>
              <a:t>11.000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2007</a:t>
            </a:r>
          </a:p>
          <a:p>
            <a:pPr algn="ctr"/>
            <a:r>
              <a:rPr lang="de-DE" sz="1200" dirty="0"/>
              <a:t>180.000 €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>
          <a:xfrm>
            <a:off x="3203848" y="1110687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1st Austrian </a:t>
            </a:r>
            <a:r>
              <a:rPr lang="de-AT" sz="1600" b="1" kern="0" dirty="0">
                <a:solidFill>
                  <a:schemeClr val="bg2"/>
                </a:solidFill>
              </a:rPr>
              <a:t>„</a:t>
            </a:r>
            <a:r>
              <a:rPr lang="de-AT" sz="1600" b="1" kern="0" dirty="0" err="1">
                <a:solidFill>
                  <a:schemeClr val="bg2"/>
                </a:solidFill>
              </a:rPr>
              <a:t>citta</a:t>
            </a:r>
            <a:r>
              <a:rPr lang="de-AT" sz="1600" b="1" kern="0" dirty="0">
                <a:solidFill>
                  <a:schemeClr val="bg2"/>
                </a:solidFill>
              </a:rPr>
              <a:t> </a:t>
            </a:r>
            <a:r>
              <a:rPr lang="de-AT" sz="1600" b="1" kern="0" dirty="0" err="1">
                <a:solidFill>
                  <a:schemeClr val="bg2"/>
                </a:solidFill>
              </a:rPr>
              <a:t>slow</a:t>
            </a:r>
            <a:r>
              <a:rPr lang="de-AT" sz="1600" b="1" kern="0" dirty="0">
                <a:solidFill>
                  <a:schemeClr val="bg2"/>
                </a:solidFill>
              </a:rPr>
              <a:t>“ </a:t>
            </a:r>
            <a:r>
              <a:rPr lang="de-AT" sz="1600" kern="0" dirty="0" err="1">
                <a:solidFill>
                  <a:schemeClr val="bg2"/>
                </a:solidFill>
              </a:rPr>
              <a:t>city</a:t>
            </a:r>
            <a:endParaRPr lang="de-AT" sz="16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sustainable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impact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citta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slow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branding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for</a:t>
            </a:r>
            <a:r>
              <a:rPr lang="de-AT" sz="1600" kern="0" dirty="0">
                <a:solidFill>
                  <a:schemeClr val="bg2"/>
                </a:solidFill>
              </a:rPr>
              <a:t> City </a:t>
            </a:r>
            <a:r>
              <a:rPr lang="de-AT" sz="1600" kern="0" dirty="0" err="1">
                <a:solidFill>
                  <a:schemeClr val="bg2"/>
                </a:solidFill>
              </a:rPr>
              <a:t>Centre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development</a:t>
            </a:r>
            <a:r>
              <a:rPr lang="de-AT" sz="1600" kern="0" dirty="0">
                <a:solidFill>
                  <a:schemeClr val="bg2"/>
                </a:solidFill>
              </a:rPr>
              <a:t> – </a:t>
            </a:r>
            <a:r>
              <a:rPr lang="de-AT" sz="1600" kern="0" dirty="0" err="1">
                <a:solidFill>
                  <a:schemeClr val="bg2"/>
                </a:solidFill>
              </a:rPr>
              <a:t>settlement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40 </a:t>
            </a:r>
            <a:r>
              <a:rPr lang="de-AT" sz="1600" kern="0" dirty="0" err="1">
                <a:solidFill>
                  <a:schemeClr val="bg2"/>
                </a:solidFill>
              </a:rPr>
              <a:t>new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enterprises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range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citta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slow</a:t>
            </a:r>
            <a:r>
              <a:rPr lang="de-AT" sz="1600" kern="0" dirty="0">
                <a:solidFill>
                  <a:schemeClr val="bg2"/>
                </a:solidFill>
              </a:rPr>
              <a:t> affine TCM </a:t>
            </a:r>
            <a:r>
              <a:rPr lang="de-AT" sz="1600" kern="0" dirty="0" err="1">
                <a:solidFill>
                  <a:schemeClr val="bg2"/>
                </a:solidFill>
              </a:rPr>
              <a:t>projects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citta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slow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gastronomy</a:t>
            </a:r>
            <a:r>
              <a:rPr lang="de-AT" sz="1400" kern="0" dirty="0">
                <a:solidFill>
                  <a:schemeClr val="bg2"/>
                </a:solidFill>
              </a:rPr>
              <a:t> tour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citta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slow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award</a:t>
            </a:r>
            <a:endParaRPr lang="de-AT" sz="1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citta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slow</a:t>
            </a:r>
            <a:r>
              <a:rPr lang="de-AT" sz="1400" kern="0" dirty="0">
                <a:solidFill>
                  <a:schemeClr val="bg2"/>
                </a:solidFill>
              </a:rPr>
              <a:t> regional </a:t>
            </a:r>
            <a:r>
              <a:rPr lang="de-AT" sz="1400" kern="0" dirty="0" err="1">
                <a:solidFill>
                  <a:schemeClr val="bg2"/>
                </a:solidFill>
              </a:rPr>
              <a:t>product</a:t>
            </a:r>
            <a:r>
              <a:rPr lang="de-AT" sz="1400" kern="0" dirty="0">
                <a:solidFill>
                  <a:schemeClr val="bg2"/>
                </a:solidFill>
              </a:rPr>
              <a:t> box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citta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slow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farmers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market</a:t>
            </a:r>
            <a:endParaRPr lang="de-AT" sz="1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citta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slow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carnival</a:t>
            </a:r>
            <a:endParaRPr lang="de-AT" sz="1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591" y="4941168"/>
            <a:ext cx="1524000" cy="12858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3" y="2872100"/>
            <a:ext cx="2419350" cy="1895475"/>
          </a:xfrm>
          <a:prstGeom prst="rect">
            <a:avLst/>
          </a:prstGeom>
        </p:spPr>
      </p:pic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2“ – TCM Feldkirch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052736"/>
            <a:ext cx="2190171" cy="12241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4644" y="2348880"/>
            <a:ext cx="2119124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Feldkirch/Vorarlberg</a:t>
            </a:r>
          </a:p>
          <a:p>
            <a:pPr algn="ctr"/>
            <a:r>
              <a:rPr lang="de-DE" sz="1200" dirty="0"/>
              <a:t>38.000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1999</a:t>
            </a:r>
          </a:p>
          <a:p>
            <a:pPr algn="ctr"/>
            <a:r>
              <a:rPr lang="de-DE" sz="1200" dirty="0"/>
              <a:t>550.000 €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44" y="4927957"/>
            <a:ext cx="2185045" cy="11140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4" y="4112710"/>
            <a:ext cx="2527548" cy="654865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3203848" y="1124744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„</a:t>
            </a:r>
            <a:r>
              <a:rPr lang="de-AT" sz="1600" kern="0" dirty="0" err="1">
                <a:solidFill>
                  <a:schemeClr val="bg2"/>
                </a:solidFill>
              </a:rPr>
              <a:t>one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stop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shop</a:t>
            </a:r>
            <a:r>
              <a:rPr lang="de-AT" sz="1600" kern="0" dirty="0">
                <a:solidFill>
                  <a:schemeClr val="bg2"/>
                </a:solidFill>
              </a:rPr>
              <a:t>“ TCM </a:t>
            </a:r>
            <a:r>
              <a:rPr lang="de-AT" sz="1600" kern="0" dirty="0" err="1">
                <a:solidFill>
                  <a:schemeClr val="bg2"/>
                </a:solidFill>
              </a:rPr>
              <a:t>unit</a:t>
            </a: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core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focus</a:t>
            </a:r>
            <a:r>
              <a:rPr lang="de-AT" sz="1600" kern="0" dirty="0">
                <a:solidFill>
                  <a:schemeClr val="bg2"/>
                </a:solidFill>
              </a:rPr>
              <a:t> on </a:t>
            </a:r>
            <a:r>
              <a:rPr lang="de-AT" sz="1600" kern="0" dirty="0" err="1">
                <a:solidFill>
                  <a:schemeClr val="bg2"/>
                </a:solidFill>
              </a:rPr>
              <a:t>cultural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events</a:t>
            </a:r>
            <a:r>
              <a:rPr lang="de-AT" sz="1600" kern="0" dirty="0">
                <a:solidFill>
                  <a:schemeClr val="bg2"/>
                </a:solidFill>
              </a:rPr>
              <a:t> like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b="1" kern="0" dirty="0">
                <a:solidFill>
                  <a:schemeClr val="bg2"/>
                </a:solidFill>
              </a:rPr>
              <a:t>„</a:t>
            </a:r>
            <a:r>
              <a:rPr lang="de-AT" sz="1600" b="1" kern="0" dirty="0" err="1">
                <a:solidFill>
                  <a:schemeClr val="bg2"/>
                </a:solidFill>
              </a:rPr>
              <a:t>poolbar</a:t>
            </a:r>
            <a:r>
              <a:rPr lang="de-AT" sz="1600" b="1" kern="0" dirty="0">
                <a:solidFill>
                  <a:schemeClr val="bg2"/>
                </a:solidFill>
              </a:rPr>
              <a:t>“ </a:t>
            </a:r>
            <a:r>
              <a:rPr lang="de-AT" sz="1600" b="1" kern="0" dirty="0" err="1">
                <a:solidFill>
                  <a:schemeClr val="bg2"/>
                </a:solidFill>
              </a:rPr>
              <a:t>music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and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b="1" kern="0" dirty="0">
                <a:solidFill>
                  <a:schemeClr val="bg2"/>
                </a:solidFill>
              </a:rPr>
              <a:t>design </a:t>
            </a:r>
            <a:r>
              <a:rPr lang="de-AT" sz="1600" b="1" kern="0" dirty="0" err="1">
                <a:solidFill>
                  <a:schemeClr val="bg2"/>
                </a:solidFill>
              </a:rPr>
              <a:t>festival</a:t>
            </a:r>
            <a:endParaRPr lang="de-AT" sz="1600" b="1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TCM </a:t>
            </a:r>
            <a:r>
              <a:rPr lang="de-AT" sz="1600" kern="0" dirty="0" err="1">
                <a:solidFill>
                  <a:schemeClr val="bg2"/>
                </a:solidFill>
              </a:rPr>
              <a:t>unit</a:t>
            </a:r>
            <a:r>
              <a:rPr lang="de-AT" sz="1600" kern="0" dirty="0">
                <a:solidFill>
                  <a:schemeClr val="bg2"/>
                </a:solidFill>
              </a:rPr>
              <a:t> also </a:t>
            </a:r>
            <a:r>
              <a:rPr lang="de-AT" sz="1600" kern="0" dirty="0" err="1">
                <a:solidFill>
                  <a:schemeClr val="bg2"/>
                </a:solidFill>
              </a:rPr>
              <a:t>responsible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for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management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endParaRPr lang="de-AT" sz="16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>
                <a:solidFill>
                  <a:schemeClr val="bg2"/>
                </a:solidFill>
              </a:rPr>
              <a:t>(</a:t>
            </a:r>
            <a:r>
              <a:rPr lang="de-AT" sz="1400" kern="0" dirty="0" err="1">
                <a:solidFill>
                  <a:schemeClr val="bg2"/>
                </a:solidFill>
              </a:rPr>
              <a:t>new</a:t>
            </a:r>
            <a:r>
              <a:rPr lang="de-AT" sz="1400" kern="0" dirty="0">
                <a:solidFill>
                  <a:schemeClr val="bg2"/>
                </a:solidFill>
              </a:rPr>
              <a:t>) </a:t>
            </a:r>
            <a:r>
              <a:rPr lang="de-AT" sz="1400" kern="0" dirty="0" err="1">
                <a:solidFill>
                  <a:schemeClr val="bg2"/>
                </a:solidFill>
              </a:rPr>
              <a:t>congress</a:t>
            </a:r>
            <a:r>
              <a:rPr lang="de-AT" sz="1400" kern="0" dirty="0">
                <a:solidFill>
                  <a:schemeClr val="bg2"/>
                </a:solidFill>
              </a:rPr>
              <a:t> hall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municipal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camping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and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caravan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ground</a:t>
            </a:r>
            <a:endParaRPr lang="de-AT" sz="1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96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3“ – TCM Hallein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052736"/>
            <a:ext cx="2332867" cy="13038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2526576"/>
            <a:ext cx="2119124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Hallein/Salzburg</a:t>
            </a:r>
          </a:p>
          <a:p>
            <a:pPr algn="ctr"/>
            <a:r>
              <a:rPr lang="de-DE" sz="1200" dirty="0"/>
              <a:t>20.000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2015</a:t>
            </a:r>
          </a:p>
          <a:p>
            <a:pPr algn="ctr"/>
            <a:r>
              <a:rPr lang="de-DE" sz="1200" dirty="0"/>
              <a:t>190.000 €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25" y="3742964"/>
            <a:ext cx="1117971" cy="28826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204" y="4563761"/>
            <a:ext cx="2051720" cy="1169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242" y="5742393"/>
            <a:ext cx="3347864" cy="782951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3203848" y="1124744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customer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service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days</a:t>
            </a:r>
            <a:r>
              <a:rPr lang="de-AT" sz="1600" kern="0" dirty="0">
                <a:solidFill>
                  <a:schemeClr val="bg2"/>
                </a:solidFill>
              </a:rPr>
              <a:t> (60 City </a:t>
            </a:r>
            <a:r>
              <a:rPr lang="de-AT" sz="1600" kern="0" dirty="0" err="1">
                <a:solidFill>
                  <a:schemeClr val="bg2"/>
                </a:solidFill>
              </a:rPr>
              <a:t>Centre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enterprises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offer</a:t>
            </a:r>
            <a:r>
              <a:rPr lang="de-AT" sz="1600" kern="0" dirty="0">
                <a:solidFill>
                  <a:schemeClr val="bg2"/>
                </a:solidFill>
              </a:rPr>
              <a:t> a </a:t>
            </a:r>
            <a:r>
              <a:rPr lang="de-AT" sz="1600" kern="0" dirty="0" err="1">
                <a:solidFill>
                  <a:schemeClr val="bg2"/>
                </a:solidFill>
              </a:rPr>
              <a:t>broad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range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different </a:t>
            </a:r>
            <a:r>
              <a:rPr lang="de-AT" sz="1600" kern="0" dirty="0" err="1">
                <a:solidFill>
                  <a:schemeClr val="bg2"/>
                </a:solidFill>
              </a:rPr>
              <a:t>services</a:t>
            </a:r>
            <a:r>
              <a:rPr lang="de-AT" sz="1600" kern="0" dirty="0">
                <a:solidFill>
                  <a:schemeClr val="bg2"/>
                </a:solidFill>
              </a:rPr>
              <a:t>)</a:t>
            </a: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smart </a:t>
            </a:r>
            <a:r>
              <a:rPr lang="de-AT" sz="1600" kern="0" dirty="0" err="1">
                <a:solidFill>
                  <a:schemeClr val="bg2"/>
                </a:solidFill>
              </a:rPr>
              <a:t>and</a:t>
            </a:r>
            <a:r>
              <a:rPr lang="de-AT" sz="1600" kern="0" dirty="0">
                <a:solidFill>
                  <a:schemeClr val="bg2"/>
                </a:solidFill>
              </a:rPr>
              <a:t> clever </a:t>
            </a:r>
            <a:r>
              <a:rPr lang="de-AT" sz="1600" kern="0" dirty="0" err="1">
                <a:solidFill>
                  <a:schemeClr val="bg2"/>
                </a:solidFill>
              </a:rPr>
              <a:t>construction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site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marketing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campaign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during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renovation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works</a:t>
            </a:r>
            <a:r>
              <a:rPr lang="de-AT" sz="1600" kern="0" dirty="0">
                <a:solidFill>
                  <a:schemeClr val="bg2"/>
                </a:solidFill>
              </a:rPr>
              <a:t> in </a:t>
            </a:r>
            <a:r>
              <a:rPr lang="de-AT" sz="1600" kern="0" dirty="0" err="1">
                <a:solidFill>
                  <a:schemeClr val="bg2"/>
                </a:solidFill>
              </a:rPr>
              <a:t>the</a:t>
            </a:r>
            <a:r>
              <a:rPr lang="de-AT" sz="1600" kern="0" dirty="0">
                <a:solidFill>
                  <a:schemeClr val="bg2"/>
                </a:solidFill>
              </a:rPr>
              <a:t> City </a:t>
            </a:r>
            <a:r>
              <a:rPr lang="de-AT" sz="1600" kern="0" dirty="0" err="1">
                <a:solidFill>
                  <a:schemeClr val="bg2"/>
                </a:solidFill>
              </a:rPr>
              <a:t>Centre</a:t>
            </a:r>
            <a:endParaRPr lang="de-AT" sz="16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200" kern="0" dirty="0">
                <a:solidFill>
                  <a:schemeClr val="bg2"/>
                </a:solidFill>
              </a:rPr>
              <a:t>intensive </a:t>
            </a:r>
            <a:r>
              <a:rPr lang="de-AT" sz="1200" kern="0" dirty="0" err="1">
                <a:solidFill>
                  <a:schemeClr val="bg2"/>
                </a:solidFill>
              </a:rPr>
              <a:t>information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campaign</a:t>
            </a:r>
            <a:endParaRPr lang="de-AT" sz="12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200" kern="0" dirty="0" err="1">
                <a:solidFill>
                  <a:schemeClr val="bg2"/>
                </a:solidFill>
              </a:rPr>
              <a:t>construction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site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ambassadors</a:t>
            </a:r>
            <a:endParaRPr lang="de-AT" sz="12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200" kern="0" dirty="0" err="1">
                <a:solidFill>
                  <a:schemeClr val="bg2"/>
                </a:solidFill>
              </a:rPr>
              <a:t>distribution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of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various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goodies</a:t>
            </a:r>
            <a:r>
              <a:rPr lang="de-AT" sz="1200" kern="0" dirty="0">
                <a:solidFill>
                  <a:schemeClr val="bg2"/>
                </a:solidFill>
              </a:rPr>
              <a:t> (</a:t>
            </a:r>
            <a:r>
              <a:rPr lang="de-AT" sz="1200" kern="0" dirty="0" err="1">
                <a:solidFill>
                  <a:schemeClr val="bg2"/>
                </a:solidFill>
              </a:rPr>
              <a:t>roadmen</a:t>
            </a:r>
            <a:r>
              <a:rPr lang="de-AT" sz="1200" kern="0" dirty="0">
                <a:solidFill>
                  <a:schemeClr val="bg2"/>
                </a:solidFill>
              </a:rPr>
              <a:t> playmobil, </a:t>
            </a:r>
            <a:r>
              <a:rPr lang="de-AT" sz="1200" kern="0" dirty="0" err="1">
                <a:solidFill>
                  <a:schemeClr val="bg2"/>
                </a:solidFill>
              </a:rPr>
              <a:t>marzipan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bricks</a:t>
            </a:r>
            <a:r>
              <a:rPr lang="de-AT" sz="1200" kern="0" dirty="0">
                <a:solidFill>
                  <a:schemeClr val="bg2"/>
                </a:solidFill>
              </a:rPr>
              <a:t>, </a:t>
            </a:r>
            <a:r>
              <a:rPr lang="de-AT" sz="1200" kern="0" dirty="0" err="1">
                <a:solidFill>
                  <a:schemeClr val="bg2"/>
                </a:solidFill>
              </a:rPr>
              <a:t>shoe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shine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kits</a:t>
            </a:r>
            <a:r>
              <a:rPr lang="de-AT" sz="1200" kern="0" dirty="0">
                <a:solidFill>
                  <a:schemeClr val="bg2"/>
                </a:solidFill>
              </a:rPr>
              <a:t>)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200" kern="0" dirty="0" err="1">
                <a:solidFill>
                  <a:schemeClr val="bg2"/>
                </a:solidFill>
              </a:rPr>
              <a:t>construction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site</a:t>
            </a:r>
            <a:r>
              <a:rPr lang="de-AT" sz="1200" kern="0" dirty="0">
                <a:solidFill>
                  <a:schemeClr val="bg2"/>
                </a:solidFill>
              </a:rPr>
              <a:t> </a:t>
            </a:r>
            <a:r>
              <a:rPr lang="de-AT" sz="1200" kern="0" dirty="0" err="1">
                <a:solidFill>
                  <a:schemeClr val="bg2"/>
                </a:solidFill>
              </a:rPr>
              <a:t>festival</a:t>
            </a:r>
            <a:endParaRPr lang="de-AT" sz="1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73" y="3603994"/>
            <a:ext cx="1941787" cy="31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52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14864"/>
            <a:ext cx="1872208" cy="936104"/>
          </a:xfrm>
          <a:prstGeom prst="rect">
            <a:avLst/>
          </a:prstGeom>
        </p:spPr>
      </p:pic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4“ – TCM Linz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1" y="980728"/>
            <a:ext cx="2211210" cy="123589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5" y="2996952"/>
            <a:ext cx="2119124" cy="12311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Linz/</a:t>
            </a:r>
            <a:r>
              <a:rPr lang="de-DE" sz="1400" b="1" dirty="0" err="1"/>
              <a:t>Upper</a:t>
            </a:r>
            <a:r>
              <a:rPr lang="de-DE" sz="1400" b="1" dirty="0"/>
              <a:t> Austria</a:t>
            </a:r>
          </a:p>
          <a:p>
            <a:pPr algn="ctr"/>
            <a:r>
              <a:rPr lang="de-DE" sz="1200" dirty="0"/>
              <a:t>200.000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</a:t>
            </a:r>
            <a:r>
              <a:rPr lang="de-DE" sz="1200" dirty="0" err="1"/>
              <a:t>midst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1980s</a:t>
            </a:r>
          </a:p>
          <a:p>
            <a:pPr algn="ctr"/>
            <a:r>
              <a:rPr lang="de-DE" sz="1200" dirty="0"/>
              <a:t>250.000 €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365104"/>
            <a:ext cx="1104029" cy="11040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02" y="4365104"/>
            <a:ext cx="1372629" cy="20589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95" y="5517232"/>
            <a:ext cx="1136278" cy="6817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850" y="4389352"/>
            <a:ext cx="3379150" cy="2247135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3203848" y="1124744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TCM </a:t>
            </a:r>
            <a:r>
              <a:rPr lang="de-AT" sz="1600" kern="0" dirty="0" err="1">
                <a:solidFill>
                  <a:schemeClr val="bg2"/>
                </a:solidFill>
              </a:rPr>
              <a:t>unit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mainly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financed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by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local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retailers</a:t>
            </a: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range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of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successful</a:t>
            </a:r>
            <a:r>
              <a:rPr lang="de-AT" sz="1600" kern="0" dirty="0">
                <a:solidFill>
                  <a:schemeClr val="bg2"/>
                </a:solidFill>
              </a:rPr>
              <a:t> TCM </a:t>
            </a:r>
            <a:r>
              <a:rPr lang="de-AT" sz="1600" kern="0" dirty="0" err="1">
                <a:solidFill>
                  <a:schemeClr val="bg2"/>
                </a:solidFill>
              </a:rPr>
              <a:t>projects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student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Wednesday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culinaric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events</a:t>
            </a:r>
            <a:endParaRPr lang="de-AT" sz="1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biggest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street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artist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festival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city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voucher</a:t>
            </a:r>
            <a:r>
              <a:rPr lang="de-AT" sz="1400" kern="0" dirty="0">
                <a:solidFill>
                  <a:schemeClr val="bg2"/>
                </a:solidFill>
              </a:rPr>
              <a:t> (4 </a:t>
            </a:r>
            <a:r>
              <a:rPr lang="de-AT" sz="1400" kern="0" dirty="0" err="1">
                <a:solidFill>
                  <a:schemeClr val="bg2"/>
                </a:solidFill>
              </a:rPr>
              <a:t>Mio</a:t>
            </a:r>
            <a:r>
              <a:rPr lang="de-AT" sz="1400" kern="0" dirty="0">
                <a:solidFill>
                  <a:schemeClr val="bg2"/>
                </a:solidFill>
              </a:rPr>
              <a:t> € </a:t>
            </a:r>
            <a:r>
              <a:rPr lang="de-AT" sz="1400" kern="0" dirty="0" err="1">
                <a:solidFill>
                  <a:schemeClr val="bg2"/>
                </a:solidFill>
              </a:rPr>
              <a:t>turnover</a:t>
            </a:r>
            <a:r>
              <a:rPr lang="de-AT" sz="1400" kern="0" dirty="0">
                <a:solidFill>
                  <a:schemeClr val="bg2"/>
                </a:solidFill>
              </a:rPr>
              <a:t>/</a:t>
            </a:r>
            <a:r>
              <a:rPr lang="de-AT" sz="1400" kern="0" dirty="0" err="1">
                <a:solidFill>
                  <a:schemeClr val="bg2"/>
                </a:solidFill>
              </a:rPr>
              <a:t>year</a:t>
            </a:r>
            <a:r>
              <a:rPr lang="de-AT" sz="1400" kern="0" dirty="0">
                <a:solidFill>
                  <a:schemeClr val="bg2"/>
                </a:solidFill>
              </a:rPr>
              <a:t>)</a:t>
            </a: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461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3"/>
          <p:cNvSpPr txBox="1">
            <a:spLocks/>
          </p:cNvSpPr>
          <p:nvPr/>
        </p:nvSpPr>
        <p:spPr>
          <a:xfrm>
            <a:off x="7956376" y="6552000"/>
            <a:ext cx="935624" cy="1893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CEF8-F263-4CDA-95C7-0A0B3F61D9F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6300000" cy="360040"/>
          </a:xfrm>
        </p:spPr>
        <p:txBody>
          <a:bodyPr/>
          <a:lstStyle/>
          <a:p>
            <a:r>
              <a:rPr lang="de-DE" sz="1800" kern="0" dirty="0"/>
              <a:t>„</a:t>
            </a:r>
            <a:r>
              <a:rPr lang="de-DE" sz="1800" kern="0" dirty="0" err="1"/>
              <a:t>good</a:t>
            </a:r>
            <a:r>
              <a:rPr lang="de-DE" sz="1800" kern="0" dirty="0"/>
              <a:t> </a:t>
            </a:r>
            <a:r>
              <a:rPr lang="de-DE" sz="1800" kern="0" dirty="0" err="1"/>
              <a:t>practice</a:t>
            </a:r>
            <a:r>
              <a:rPr lang="de-DE" sz="1800" kern="0" dirty="0"/>
              <a:t> 5“ – TCM Lienz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6" y="1052736"/>
            <a:ext cx="2379264" cy="13298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2526576"/>
            <a:ext cx="2119124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Lienz/</a:t>
            </a:r>
            <a:r>
              <a:rPr lang="de-DE" sz="1400" b="1" dirty="0" err="1"/>
              <a:t>Tyrol</a:t>
            </a:r>
            <a:endParaRPr lang="de-DE" sz="1400" b="1" dirty="0"/>
          </a:p>
          <a:p>
            <a:pPr algn="ctr"/>
            <a:r>
              <a:rPr lang="de-DE" sz="1200" dirty="0"/>
              <a:t>12.000 </a:t>
            </a:r>
            <a:r>
              <a:rPr lang="de-DE" sz="1200" dirty="0" err="1"/>
              <a:t>inhabitants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TCM </a:t>
            </a:r>
            <a:r>
              <a:rPr lang="de-DE" sz="1200" dirty="0" err="1"/>
              <a:t>unit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1994</a:t>
            </a:r>
          </a:p>
          <a:p>
            <a:pPr algn="ctr"/>
            <a:r>
              <a:rPr lang="de-DE" sz="1200" dirty="0"/>
              <a:t>180.000 € </a:t>
            </a:r>
            <a:r>
              <a:rPr lang="de-DE" sz="1200" dirty="0" err="1"/>
              <a:t>basic</a:t>
            </a:r>
            <a:r>
              <a:rPr lang="de-DE" sz="1200" dirty="0"/>
              <a:t> </a:t>
            </a:r>
            <a:r>
              <a:rPr lang="de-DE" sz="1200" dirty="0" err="1"/>
              <a:t>budget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17032"/>
            <a:ext cx="2143125" cy="571500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203848" y="1052736"/>
            <a:ext cx="5688152" cy="5328592"/>
          </a:xfrm>
          <a:prstGeom prst="rect">
            <a:avLst/>
          </a:prstGeom>
        </p:spPr>
        <p:txBody>
          <a:bodyPr/>
          <a:lstStyle/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>
                <a:solidFill>
                  <a:schemeClr val="bg2"/>
                </a:solidFill>
              </a:rPr>
              <a:t>TCM </a:t>
            </a:r>
            <a:r>
              <a:rPr lang="de-AT" sz="1600" kern="0" dirty="0" err="1">
                <a:solidFill>
                  <a:schemeClr val="bg2"/>
                </a:solidFill>
              </a:rPr>
              <a:t>unit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as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municipality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departement</a:t>
            </a:r>
            <a:endParaRPr lang="de-AT" sz="200" kern="0" dirty="0">
              <a:solidFill>
                <a:schemeClr val="bg2"/>
              </a:solidFill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de-AT" sz="1600" kern="0" dirty="0" err="1">
                <a:solidFill>
                  <a:schemeClr val="bg2"/>
                </a:solidFill>
              </a:rPr>
              <a:t>most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successful</a:t>
            </a:r>
            <a:r>
              <a:rPr lang="de-AT" sz="1600" kern="0" dirty="0">
                <a:solidFill>
                  <a:schemeClr val="bg2"/>
                </a:solidFill>
              </a:rPr>
              <a:t> </a:t>
            </a:r>
            <a:r>
              <a:rPr lang="de-AT" sz="1600" kern="0" dirty="0" err="1">
                <a:solidFill>
                  <a:schemeClr val="bg2"/>
                </a:solidFill>
              </a:rPr>
              <a:t>project</a:t>
            </a:r>
            <a:endParaRPr lang="de-AT" sz="16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 err="1">
                <a:solidFill>
                  <a:schemeClr val="bg2"/>
                </a:solidFill>
              </a:rPr>
              <a:t>public</a:t>
            </a:r>
            <a:r>
              <a:rPr lang="de-AT" sz="1400" kern="0" dirty="0">
                <a:solidFill>
                  <a:schemeClr val="bg2"/>
                </a:solidFill>
              </a:rPr>
              <a:t>-private-</a:t>
            </a:r>
            <a:r>
              <a:rPr lang="de-AT" sz="1400" kern="0" dirty="0" err="1">
                <a:solidFill>
                  <a:schemeClr val="bg2"/>
                </a:solidFill>
              </a:rPr>
              <a:t>partnership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aggreement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between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the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municipality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and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b="1" kern="0" dirty="0">
                <a:solidFill>
                  <a:schemeClr val="bg2"/>
                </a:solidFill>
              </a:rPr>
              <a:t>98 </a:t>
            </a:r>
            <a:r>
              <a:rPr lang="de-AT" sz="1400" b="1" kern="0" dirty="0" err="1">
                <a:solidFill>
                  <a:schemeClr val="bg2"/>
                </a:solidFill>
              </a:rPr>
              <a:t>house</a:t>
            </a:r>
            <a:r>
              <a:rPr lang="de-AT" sz="1400" b="1" kern="0" dirty="0">
                <a:solidFill>
                  <a:schemeClr val="bg2"/>
                </a:solidFill>
              </a:rPr>
              <a:t> </a:t>
            </a:r>
            <a:r>
              <a:rPr lang="de-AT" sz="1400" b="1" kern="0" dirty="0" err="1">
                <a:solidFill>
                  <a:schemeClr val="bg2"/>
                </a:solidFill>
              </a:rPr>
              <a:t>owners</a:t>
            </a:r>
            <a:r>
              <a:rPr lang="de-AT" sz="1400" b="1" kern="0" dirty="0">
                <a:solidFill>
                  <a:schemeClr val="bg2"/>
                </a:solidFill>
              </a:rPr>
              <a:t> </a:t>
            </a:r>
            <a:r>
              <a:rPr lang="de-AT" sz="1400" kern="0" dirty="0">
                <a:solidFill>
                  <a:schemeClr val="bg2"/>
                </a:solidFill>
              </a:rPr>
              <a:t>in </a:t>
            </a:r>
            <a:r>
              <a:rPr lang="de-AT" sz="1400" kern="0" dirty="0" err="1">
                <a:solidFill>
                  <a:schemeClr val="bg2"/>
                </a:solidFill>
              </a:rPr>
              <a:t>the</a:t>
            </a:r>
            <a:r>
              <a:rPr lang="de-AT" sz="1400" kern="0" dirty="0">
                <a:solidFill>
                  <a:schemeClr val="bg2"/>
                </a:solidFill>
              </a:rPr>
              <a:t> City </a:t>
            </a:r>
            <a:r>
              <a:rPr lang="de-AT" sz="1400" kern="0" dirty="0" err="1">
                <a:solidFill>
                  <a:schemeClr val="bg2"/>
                </a:solidFill>
              </a:rPr>
              <a:t>Centre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for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common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investment</a:t>
            </a:r>
            <a:r>
              <a:rPr lang="de-AT" sz="1400" kern="0" dirty="0">
                <a:solidFill>
                  <a:schemeClr val="bg2"/>
                </a:solidFill>
              </a:rPr>
              <a:t> in </a:t>
            </a:r>
            <a:r>
              <a:rPr lang="de-AT" sz="1400" kern="0" dirty="0" err="1">
                <a:solidFill>
                  <a:schemeClr val="bg2"/>
                </a:solidFill>
              </a:rPr>
              <a:t>street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infrastructure</a:t>
            </a:r>
            <a:r>
              <a:rPr lang="de-AT" sz="1400" kern="0" dirty="0">
                <a:solidFill>
                  <a:schemeClr val="bg2"/>
                </a:solidFill>
              </a:rPr>
              <a:t>, </a:t>
            </a:r>
            <a:r>
              <a:rPr lang="de-AT" sz="1400" kern="0" dirty="0" err="1">
                <a:solidFill>
                  <a:schemeClr val="bg2"/>
                </a:solidFill>
              </a:rPr>
              <a:t>floral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decoration</a:t>
            </a:r>
            <a:r>
              <a:rPr lang="de-AT" sz="1400" kern="0" dirty="0">
                <a:solidFill>
                  <a:schemeClr val="bg2"/>
                </a:solidFill>
              </a:rPr>
              <a:t>, </a:t>
            </a:r>
            <a:r>
              <a:rPr lang="de-AT" sz="1400" kern="0" dirty="0" err="1">
                <a:solidFill>
                  <a:schemeClr val="bg2"/>
                </a:solidFill>
              </a:rPr>
              <a:t>house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facades</a:t>
            </a:r>
            <a:r>
              <a:rPr lang="de-AT" sz="1400" kern="0" dirty="0">
                <a:solidFill>
                  <a:schemeClr val="bg2"/>
                </a:solidFill>
              </a:rPr>
              <a:t>, …. 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endParaRPr lang="de-AT" sz="1400" kern="0" dirty="0">
              <a:solidFill>
                <a:schemeClr val="bg2"/>
              </a:solidFill>
            </a:endParaRP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tabLst>
                <a:tab pos="2243138" algn="l"/>
              </a:tabLst>
              <a:defRPr/>
            </a:pPr>
            <a:r>
              <a:rPr lang="de-AT" sz="1400" kern="0" dirty="0">
                <a:solidFill>
                  <a:schemeClr val="bg2"/>
                </a:solidFill>
              </a:rPr>
              <a:t>3 </a:t>
            </a:r>
            <a:r>
              <a:rPr lang="de-AT" sz="1400" kern="0" dirty="0" err="1">
                <a:solidFill>
                  <a:schemeClr val="bg2"/>
                </a:solidFill>
              </a:rPr>
              <a:t>Mio</a:t>
            </a:r>
            <a:r>
              <a:rPr lang="de-AT" sz="1400" kern="0" dirty="0">
                <a:solidFill>
                  <a:schemeClr val="bg2"/>
                </a:solidFill>
              </a:rPr>
              <a:t> € </a:t>
            </a:r>
            <a:r>
              <a:rPr lang="de-AT" sz="1400" kern="0" dirty="0" err="1">
                <a:solidFill>
                  <a:schemeClr val="bg2"/>
                </a:solidFill>
              </a:rPr>
              <a:t>investment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from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the</a:t>
            </a:r>
            <a:r>
              <a:rPr lang="de-AT" sz="1400" kern="0" dirty="0">
                <a:solidFill>
                  <a:schemeClr val="bg2"/>
                </a:solidFill>
              </a:rPr>
              <a:t> private </a:t>
            </a:r>
            <a:r>
              <a:rPr lang="de-AT" sz="1400" kern="0" dirty="0" err="1">
                <a:solidFill>
                  <a:schemeClr val="bg2"/>
                </a:solidFill>
              </a:rPr>
              <a:t>sector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and</a:t>
            </a:r>
            <a:r>
              <a:rPr lang="de-AT" sz="1400" kern="0" dirty="0">
                <a:solidFill>
                  <a:schemeClr val="bg2"/>
                </a:solidFill>
              </a:rPr>
              <a:t> 3 </a:t>
            </a:r>
            <a:r>
              <a:rPr lang="de-AT" sz="1400" kern="0" dirty="0" err="1">
                <a:solidFill>
                  <a:schemeClr val="bg2"/>
                </a:solidFill>
              </a:rPr>
              <a:t>Mio</a:t>
            </a:r>
            <a:r>
              <a:rPr lang="de-AT" sz="1400" kern="0" dirty="0">
                <a:solidFill>
                  <a:schemeClr val="bg2"/>
                </a:solidFill>
              </a:rPr>
              <a:t> € </a:t>
            </a:r>
            <a:r>
              <a:rPr lang="de-AT" sz="1400" kern="0" dirty="0" err="1">
                <a:solidFill>
                  <a:schemeClr val="bg2"/>
                </a:solidFill>
              </a:rPr>
              <a:t>investment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from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the</a:t>
            </a:r>
            <a:r>
              <a:rPr lang="de-AT" sz="1400" kern="0" dirty="0">
                <a:solidFill>
                  <a:schemeClr val="bg2"/>
                </a:solidFill>
              </a:rPr>
              <a:t> </a:t>
            </a:r>
            <a:r>
              <a:rPr lang="de-AT" sz="1400" kern="0" dirty="0" err="1">
                <a:solidFill>
                  <a:schemeClr val="bg2"/>
                </a:solidFill>
              </a:rPr>
              <a:t>municipality</a:t>
            </a:r>
            <a:endParaRPr lang="de-AT" sz="1400" kern="0" dirty="0">
              <a:solidFill>
                <a:schemeClr val="bg2"/>
              </a:solidFill>
            </a:endParaRPr>
          </a:p>
          <a:p>
            <a:pPr marL="180000" lvl="2" indent="-1800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endParaRPr lang="de-AT" sz="200" kern="0" dirty="0">
              <a:solidFill>
                <a:schemeClr val="bg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94" y="4432548"/>
            <a:ext cx="3687826" cy="22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06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_Cima_01 (2)">
  <a:themeElements>
    <a:clrScheme name="Cima">
      <a:dk1>
        <a:sysClr val="windowText" lastClr="000000"/>
      </a:dk1>
      <a:lt1>
        <a:sysClr val="window" lastClr="FFFFFF"/>
      </a:lt1>
      <a:dk2>
        <a:srgbClr val="007085"/>
      </a:dk2>
      <a:lt2>
        <a:srgbClr val="4D4D4D"/>
      </a:lt2>
      <a:accent1>
        <a:srgbClr val="007085"/>
      </a:accent1>
      <a:accent2>
        <a:srgbClr val="3891A7"/>
      </a:accent2>
      <a:accent3>
        <a:srgbClr val="0BD0D9"/>
      </a:accent3>
      <a:accent4>
        <a:srgbClr val="B20005"/>
      </a:accent4>
      <a:accent5>
        <a:srgbClr val="EE7600"/>
      </a:accent5>
      <a:accent6>
        <a:srgbClr val="FEB80A"/>
      </a:accent6>
      <a:hlink>
        <a:srgbClr val="4D4D4D"/>
      </a:hlink>
      <a:folHlink>
        <a:srgbClr val="4D4D4D"/>
      </a:folHlink>
    </a:clrScheme>
    <a:fontScheme name="Cim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PPT_Cima_01 (2)</Template>
  <TotalTime>0</TotalTime>
  <Words>1015</Words>
  <Application>Microsoft Office PowerPoint</Application>
  <PresentationFormat>Bildschirmpräsentation (4:3)</PresentationFormat>
  <Paragraphs>249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Euphemia</vt:lpstr>
      <vt:lpstr>Symbol</vt:lpstr>
      <vt:lpstr>Tahoma</vt:lpstr>
      <vt:lpstr>Times New Roman</vt:lpstr>
      <vt:lpstr>Wingdings</vt:lpstr>
      <vt:lpstr>PPT_Cima_01 (2)</vt:lpstr>
      <vt:lpstr>Town Centre Management in Austria concrete projects and good practice</vt:lpstr>
      <vt:lpstr>CIMA profile</vt:lpstr>
      <vt:lpstr>Town Centre Management in Austria</vt:lpstr>
      <vt:lpstr>activity fields for TCM in Austria</vt:lpstr>
      <vt:lpstr>„good practice 1“ – TCM Enns</vt:lpstr>
      <vt:lpstr>„good practice 2“ – TCM Feldkirch</vt:lpstr>
      <vt:lpstr>„good practice 3“ – TCM Hallein</vt:lpstr>
      <vt:lpstr>„good practice 4“ – TCM Linz</vt:lpstr>
      <vt:lpstr>„good practice 5“ – TCM Lienz</vt:lpstr>
      <vt:lpstr>„good practice 6“ – TCM Ried im Innkreis</vt:lpstr>
      <vt:lpstr>„good practice 6“ – TCM Ried im Innkreis</vt:lpstr>
      <vt:lpstr>„good practice 7“ – TCM Sankt Valentin</vt:lpstr>
      <vt:lpstr>„good practice 8“ – TCM old quarter of Salzburg </vt:lpstr>
      <vt:lpstr>„good practice 9“ – TCM Schwanenstadt</vt:lpstr>
      <vt:lpstr>„good practice 10“ – TCM Wels</vt:lpstr>
      <vt:lpstr>PowerPoint-Präsentation</vt:lpstr>
      <vt:lpstr>CV – Roland Murauer</vt:lpstr>
    </vt:vector>
  </TitlesOfParts>
  <Company>Cima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Neukonzeption Wirtschaftförderung und  Stadtmarketing Heilbronn</dc:title>
  <dc:creator>Roland Murauer</dc:creator>
  <cp:lastModifiedBy>Roland Murauer</cp:lastModifiedBy>
  <cp:revision>275</cp:revision>
  <dcterms:created xsi:type="dcterms:W3CDTF">2014-05-15T10:31:06Z</dcterms:created>
  <dcterms:modified xsi:type="dcterms:W3CDTF">2017-03-25T14:01:28Z</dcterms:modified>
</cp:coreProperties>
</file>